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sldIdLst>
    <p:sldId id="256" r:id="rId3"/>
    <p:sldId id="274" r:id="rId4"/>
    <p:sldId id="292" r:id="rId5"/>
    <p:sldId id="277" r:id="rId6"/>
    <p:sldId id="276" r:id="rId7"/>
    <p:sldId id="289" r:id="rId8"/>
    <p:sldId id="278" r:id="rId9"/>
    <p:sldId id="266" r:id="rId10"/>
    <p:sldId id="293" r:id="rId11"/>
    <p:sldId id="279" r:id="rId12"/>
    <p:sldId id="290" r:id="rId13"/>
    <p:sldId id="262" r:id="rId14"/>
    <p:sldId id="260" r:id="rId15"/>
    <p:sldId id="261" r:id="rId16"/>
    <p:sldId id="280" r:id="rId17"/>
    <p:sldId id="285" r:id="rId18"/>
    <p:sldId id="282" r:id="rId19"/>
    <p:sldId id="291" r:id="rId20"/>
    <p:sldId id="286" r:id="rId21"/>
    <p:sldId id="294" r:id="rId22"/>
    <p:sldId id="288" r:id="rId23"/>
    <p:sldId id="283" r:id="rId24"/>
    <p:sldId id="284" r:id="rId25"/>
    <p:sldId id="287" r:id="rId2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7131F-E606-4005-95E7-84D6A72491EA}" type="datetimeFigureOut">
              <a:rPr lang="pl-PL" smtClean="0"/>
              <a:t>21.01.2021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34B1D-1F0F-4488-A748-9F4859EE7A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934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D347F4-D5E7-4218-90C4-676F057BB0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11F3C8D-427A-45DC-B15D-42C8E8E4E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350903B-0C2A-44A5-B2AC-F95135630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6F12-ADC7-46A5-8A93-049AFBF4E935}" type="datetime1">
              <a:rPr lang="pl-PL" smtClean="0"/>
              <a:t>21.01.2021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8A27573-C8CD-42EF-AFB7-6D332CCA7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49334CD-C12B-4A55-8501-792222802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DEE0-07B0-468C-9367-1AA0CFF5CC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1101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3EAB6F-35AD-40AF-A288-6C2BDD475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C4643EE-611B-4BED-84BC-2376C340B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7D9CE2A-96D8-4467-ADB4-84C9CF9D3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13BE-CB2E-4E34-A3C8-8D2FEC710D31}" type="datetime1">
              <a:rPr lang="pl-PL" smtClean="0"/>
              <a:t>21.01.2021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AF940F8-894A-48EF-83E6-E5A1E12EA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FE48A13-BC0D-49BA-8486-B75D747F7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DEE0-07B0-468C-9367-1AA0CFF5CC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00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66A0683-7088-4E47-8269-96F8C3BFE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CE19C1F-8833-4FC7-8B4D-4351340DF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66BDFDE-5598-4FD3-9ED2-7638C1DC9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F159-150D-4E91-8740-BA91F4881CF7}" type="datetime1">
              <a:rPr lang="pl-PL" smtClean="0"/>
              <a:t>21.01.2021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968D799-098A-4D68-B54D-F1FB3E5FA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F593D82-E69F-47B7-B575-E4634FA64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DEE0-07B0-468C-9367-1AA0CFF5CC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2262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6AE4-2FDB-45A1-9EBC-56F945AE5E28}" type="datetime1">
              <a:rPr lang="pl-PL" smtClean="0"/>
              <a:t>21.01.2021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7A1-0FDD-4EEC-BC10-2D199BA06B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820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BCAE-2B69-4129-817E-F7CD6EBDA901}" type="datetime1">
              <a:rPr lang="pl-PL" smtClean="0"/>
              <a:t>21.01.2021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7A1-0FDD-4EEC-BC10-2D199BA06B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6512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A2B6-D8AE-448D-93E0-4A6854EB5924}" type="datetime1">
              <a:rPr lang="pl-PL" smtClean="0"/>
              <a:t>21.01.2021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7A1-0FDD-4EEC-BC10-2D199BA06B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3007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93405-8A6F-41AC-B11E-737B3C3CAEDA}" type="datetime1">
              <a:rPr lang="pl-PL" smtClean="0"/>
              <a:t>21.01.2021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7A1-0FDD-4EEC-BC10-2D199BA06B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1589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9AFB-4F5C-41F3-BDF4-B1B64CC6AAD9}" type="datetime1">
              <a:rPr lang="pl-PL" smtClean="0"/>
              <a:t>21.01.2021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7A1-0FDD-4EEC-BC10-2D199BA06B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4721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000A-A7FB-42A5-820D-976412DF8B2A}" type="datetime1">
              <a:rPr lang="pl-PL" smtClean="0"/>
              <a:t>21.01.2021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7A1-0FDD-4EEC-BC10-2D199BA06B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82679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84AE-FAB7-49AB-AD73-F9EC4165A217}" type="datetime1">
              <a:rPr lang="pl-PL" smtClean="0"/>
              <a:t>21.01.2021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7A1-0FDD-4EEC-BC10-2D199BA06B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6990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4CA52-17C0-4438-AC3F-12E10E7BCD0B}" type="datetime1">
              <a:rPr lang="pl-PL" smtClean="0"/>
              <a:t>21.01.2021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7A1-0FDD-4EEC-BC10-2D199BA06B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0905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D2ADCB-04FC-4087-A71A-3692625D6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E72D32-3A4D-4BD6-92D0-1C2E3F4FF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34BDE36-7B67-4CD0-A83C-A17856ED6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FADD-D1A5-42E0-A4F0-5097FAFCFE11}" type="datetime1">
              <a:rPr lang="pl-PL" smtClean="0"/>
              <a:t>21.01.2021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A62E7D5-D12D-422E-B259-01D86CDC9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9FDAE1F-609D-4811-8D9B-3799312C9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DEE0-07B0-468C-9367-1AA0CFF5CC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34371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B043E-607B-42DE-9388-B56B0EC02128}" type="datetime1">
              <a:rPr lang="pl-PL" smtClean="0"/>
              <a:t>21.01.2021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7A1-0FDD-4EEC-BC10-2D199BA06B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7457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783E-25B5-4102-BBD8-33B49C868F6F}" type="datetime1">
              <a:rPr lang="pl-PL" smtClean="0"/>
              <a:t>21.01.2021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7A1-0FDD-4EEC-BC10-2D199BA06B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6415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AF07-0E32-4372-A879-39DDD48A0D82}" type="datetime1">
              <a:rPr lang="pl-PL" smtClean="0"/>
              <a:t>21.01.2021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7A1-0FDD-4EEC-BC10-2D199BA06B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9919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A659E8-EF51-4A98-A894-9441F16F6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115AA2B-6A9E-47A2-B7BB-F27B14894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A4DC20D-FA8E-45CF-8AEB-A3266BBC3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4EAA-BF99-4ABB-BA7D-3A8FA63E5082}" type="datetime1">
              <a:rPr lang="pl-PL" smtClean="0"/>
              <a:t>21.01.2021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9F19DFF-21EB-4A3C-8A9F-186506E40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3E6B410-F7C1-4DD9-AD7B-CAA18B9D9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DEE0-07B0-468C-9367-1AA0CFF5CC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4AA513-22AF-438F-BDBD-41AA449FE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180287-A5E5-43D8-89C8-4E6EE4C012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2A1163C-AD19-493F-B1A7-B92120594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4A707E2-5BAE-4E75-84BF-5870613C0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980F-3E98-49FC-84FE-CE8A35DEA353}" type="datetime1">
              <a:rPr lang="pl-PL" smtClean="0"/>
              <a:t>21.01.2021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0D6F47E-D708-435A-A089-8FDD2B4EC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2C3DE76-A7B7-4659-A486-2E13F3CD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DEE0-07B0-468C-9367-1AA0CFF5CC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492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E274E2-5253-4E18-903D-AF842BF42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EE385A5-CD60-4AEF-9A1A-340F59698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B1C0215-71A3-4B24-BFBD-6991F1177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56E241B-9BB7-47EE-889B-87FA4775F6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A397BA2-FF90-4A4D-9580-FBCE4F11E5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2807464-9CD6-4495-BBE9-4814C1167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047E-3D40-4608-966C-D9F3518DE119}" type="datetime1">
              <a:rPr lang="pl-PL" smtClean="0"/>
              <a:t>21.01.2021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1ADDFAF-F934-47A8-AEF2-BD404004B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1834731-FFF9-4D27-A229-E68420BB9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DEE0-07B0-468C-9367-1AA0CFF5CC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88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73977F-4941-4914-A2D4-CAB186C34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071F117-8A5B-47BA-B2A4-267317063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84D5-6062-4D60-B018-8EA43C813A87}" type="datetime1">
              <a:rPr lang="pl-PL" smtClean="0"/>
              <a:t>21.01.2021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F6955B8-4454-43C1-94EA-97F731D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A660BAE-274A-45B9-8B4D-1C2089C81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DEE0-07B0-468C-9367-1AA0CFF5CC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870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67A2779-51B0-49A2-B86C-622EF7CE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444F-8A5F-4627-BA58-2333CE1BC8F7}" type="datetime1">
              <a:rPr lang="pl-PL" smtClean="0"/>
              <a:t>21.01.2021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851E378-4055-48A3-9EE4-AC8898AB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4912F48-E7C9-4377-BBF1-BE8AA1FFF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DEE0-07B0-468C-9367-1AA0CFF5CC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2402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2644DF-7167-43E4-A355-A4A452EFD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46F752-3AE0-469B-90BD-9AA1FB204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8E7B8DE-8AC5-40BF-98CB-645F03E06F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CFF7B32-B00C-4699-8332-B3F399109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8A54-B653-4602-8245-64E66665FF61}" type="datetime1">
              <a:rPr lang="pl-PL" smtClean="0"/>
              <a:t>21.01.2021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8AF50B6-6810-47F3-9A89-1268B8D15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74D4587-27CD-48E2-91EB-93349B7E0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DEE0-07B0-468C-9367-1AA0CFF5CC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077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782530-2B51-4130-80D8-03CA05746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604696D-4C4D-45BD-8BF4-D34969DBEA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6FDE436-96BC-4036-B1E3-BA3831AEB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16FD37F-6F14-43E2-B284-5AB67414A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2251-8271-4AD6-AAD9-6C132416587F}" type="datetime1">
              <a:rPr lang="pl-PL" smtClean="0"/>
              <a:t>21.01.2021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C7F56A4-753B-4ECB-91D0-3C1B77B6F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72F3460-FCFB-4FBE-8052-90007015D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DEE0-07B0-468C-9367-1AA0CFF5CC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305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B1E9B10-65BD-4811-AB94-288B57417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1016FDA-1CA2-41AA-942A-DEE269368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41CFE0D-BF98-4B21-A70F-0669FA75EA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A7DD-030B-470E-8B64-91F00E8DBA68}" type="datetime1">
              <a:rPr lang="pl-PL" smtClean="0"/>
              <a:t>21.01.2021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5E4E99F-E8B0-458E-A7CC-6414746A62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68C0B9-32CC-4729-9A68-A88360FBE1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FDEE0-07B0-468C-9367-1AA0CFF5CC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035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E8DF7-D4E5-4B6E-B9AC-CA01FBCF48C2}" type="datetime1">
              <a:rPr lang="pl-PL" smtClean="0"/>
              <a:t>21.01.2021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D97A1-0FDD-4EEC-BC10-2D199BA06B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286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0.pn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0.pn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0.pn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www.solidarnosc.gda.pl/oswiata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0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0.png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0.png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283869-B548-4BA4-B78E-DB5B94D6E3A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223962" y="1157873"/>
            <a:ext cx="9744075" cy="4040187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sz="4000" b="1" dirty="0"/>
              <a:t>Międzyregionalna Sekcja Oświaty i Wychowania NSZZ                 z siedzibą w Gdańsku</a:t>
            </a:r>
            <a:br>
              <a:rPr lang="pl-PL" sz="2800" dirty="0"/>
            </a:br>
            <a:br>
              <a:rPr lang="pl-PL" sz="2800" dirty="0"/>
            </a:br>
            <a:r>
              <a:rPr lang="pl-PL" sz="2400" b="1" dirty="0"/>
              <a:t>Z prac Prezydium Sekcji w okresie wrzesień 2020 – styczeń 2021</a:t>
            </a:r>
            <a:br>
              <a:rPr lang="pl-PL" sz="2800" dirty="0"/>
            </a:br>
            <a:r>
              <a:rPr lang="pl-PL" sz="1800" b="1" dirty="0"/>
              <a:t>19 stycznia 2021 r.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473B6F1-E02F-46BC-8ACA-B620B1F0ED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2701" y="2466563"/>
            <a:ext cx="1583185" cy="637511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8EF8AA40-6385-4846-8EA5-8805906D40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7676" y="4476750"/>
            <a:ext cx="2581206" cy="1290603"/>
          </a:xfrm>
          <a:prstGeom prst="rect">
            <a:avLst/>
          </a:prstGeom>
        </p:spPr>
      </p:pic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F7403C5-0E05-454E-96C7-E2879248A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DEE0-07B0-468C-9367-1AA0CFF5CCAD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828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Obraz 1" descr="http://playingdaily.pl/wp-content/uploads/2013/10/solidarnosc_logo_fu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038" y="6267225"/>
            <a:ext cx="1311967" cy="73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rostokąt 10"/>
          <p:cNvSpPr/>
          <p:nvPr/>
        </p:nvSpPr>
        <p:spPr>
          <a:xfrm>
            <a:off x="742119" y="305782"/>
            <a:ext cx="101909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000" b="1" dirty="0">
                <a:solidFill>
                  <a:srgbClr val="0070C0"/>
                </a:solidFill>
                <a:latin typeface="Calibri"/>
              </a:rPr>
              <a:t>STRAJK KOBIET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sprawa nauczycieli i uczniów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108" name="Picture 12" descr="logo sekcj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9" y="985917"/>
            <a:ext cx="12954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7172416" y="6461595"/>
            <a:ext cx="156321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8821003" y="102402"/>
            <a:ext cx="3370997" cy="122049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735626" y="101943"/>
            <a:ext cx="30988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Stanowisko 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Prezydium Sekcji 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w reakcji na stanowisko PRO z 5 XI</a:t>
            </a:r>
          </a:p>
        </p:txBody>
      </p:sp>
      <p:sp>
        <p:nvSpPr>
          <p:cNvPr id="8" name="Elipsa 7"/>
          <p:cNvSpPr/>
          <p:nvPr/>
        </p:nvSpPr>
        <p:spPr>
          <a:xfrm>
            <a:off x="109299" y="127278"/>
            <a:ext cx="2299317" cy="9803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346076"/>
            <a:ext cx="2299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 listopada 2020 r.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A39B80F-C7BA-478D-87D7-86CCECA0271D}"/>
              </a:ext>
            </a:extLst>
          </p:cNvPr>
          <p:cNvSpPr txBox="1"/>
          <p:nvPr/>
        </p:nvSpPr>
        <p:spPr>
          <a:xfrm>
            <a:off x="1484238" y="1130071"/>
            <a:ext cx="9622429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…W związku z tzw. protestem kobiet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nie znamy przykładów nękania nauczycieli i dyrektorów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. Natomiast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znane są nam przykłady zastraszania pedagogów za prośbę skierowaną do uczniów, by usunęli z tzw. awatarów symbol – czerwoną błyskawicę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, co u wielu ludzi oświaty wywołuje bardzo negatywne skojarzenia.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Najwyraźniej poglądy inne niż strajkujących nie mogą być wyrażane i tu nie działa swoboda wypowiedzi, nauczyciel jest atakowany i zmuszany do tłumaczenia się.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Dobrze pamiętamy, do czego prowadzi uznanie jakiejś ideologii za jedyną i słuszną.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Przeciwko temu walczyła „Solidarność”, również o szkołę wolną od ideologii.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…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nie do przyjęcia są wulgaryzmy, wandalizm, naruszanie przez młodych ludzi przestrzeni kościołów, profanacja symboli religijnych i narodowych czy niszczenie pomników, czego drastycznym przykładem jest profanacja symbolu Janka Wiśniewskiego obrazującego śmierć ucznia Zbigniewa Godlewskiego na ulicach Gdyni w grudniu 1970 r.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Towarzyszą temu obsceniczne rysunki i gesty, pełne nienawiści hasła i wypowiedzi.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…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powinniśmy robić co możliwe, aby zachować dystans wobec prób ideologizacji szkoły przez jakąkolwiek opcję polityczną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.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Szkoła ma nadal kształcić, pomagać rodzinom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w procesie wychowania.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Stawiać jasne wymagania, nie schlebiać, czy sprzyjać poprawności jednostronnej narracji.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Trzeba widzieć zagrożenie, że przy takim przyzwoleniu, za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pewien czas porządna edukacja w polskich szkołach może okazać się niemożliwą, a pozycja nauczyciela – żadna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. …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5046560-B752-43B0-9ED8-9FF5FD78D3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9316" y="6518414"/>
            <a:ext cx="8449788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489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742119" y="6562939"/>
            <a:ext cx="118474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Międzyregionalna Sekcja Oświaty i Wychowania NSZZ	            z siedzibą w Gdańsku </a:t>
            </a:r>
            <a:endParaRPr kumimoji="0" lang="pl-PL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106" name="Obraz 1" descr="http://playingdaily.pl/wp-content/uploads/2013/10/solidarnosc_logo_fu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413" y="6251490"/>
            <a:ext cx="1311967" cy="73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rostokąt 10"/>
          <p:cNvSpPr/>
          <p:nvPr/>
        </p:nvSpPr>
        <p:spPr>
          <a:xfrm>
            <a:off x="742119" y="305782"/>
            <a:ext cx="101909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000" b="1" dirty="0">
                <a:solidFill>
                  <a:srgbClr val="0070C0"/>
                </a:solidFill>
                <a:ea typeface="Calibri" panose="020F0502020204030204" pitchFamily="34" charset="0"/>
              </a:rPr>
              <a:t>OBRADY PREZYDIUM SEKCJI</a:t>
            </a: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Calibri" panose="020F0502020204030204" pitchFamily="34" charset="0"/>
              <a:cs typeface="+mn-cs"/>
            </a:endParaRPr>
          </a:p>
        </p:txBody>
      </p:sp>
      <p:pic>
        <p:nvPicPr>
          <p:cNvPr id="4108" name="Picture 12" descr="logo sekcj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9" y="985917"/>
            <a:ext cx="12954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10628790" y="6436733"/>
            <a:ext cx="156321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8821003" y="102402"/>
            <a:ext cx="3370997" cy="7694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109299" y="127278"/>
            <a:ext cx="2299317" cy="9803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346076"/>
            <a:ext cx="2078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17 listopada 2020 r.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A39B80F-C7BA-478D-87D7-86CCECA0271D}"/>
              </a:ext>
            </a:extLst>
          </p:cNvPr>
          <p:cNvSpPr txBox="1"/>
          <p:nvPr/>
        </p:nvSpPr>
        <p:spPr>
          <a:xfrm>
            <a:off x="1389819" y="1278922"/>
            <a:ext cx="9622429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b="0" i="0" dirty="0">
                <a:solidFill>
                  <a:srgbClr val="000000"/>
                </a:solidFill>
                <a:effectLst/>
              </a:rPr>
              <a:t>Wybrana problematyka zebrania Prezydium:</a:t>
            </a:r>
          </a:p>
          <a:p>
            <a:pPr algn="just"/>
            <a:endParaRPr lang="pl-PL" b="0" i="0" dirty="0">
              <a:solidFill>
                <a:srgbClr val="000000"/>
              </a:solidFill>
              <a:effectLst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000000"/>
                </a:solidFill>
                <a:effectLst/>
              </a:rPr>
              <a:t>Przyjęcie pisma do </a:t>
            </a:r>
            <a:r>
              <a:rPr lang="pl-PL" b="0" i="0" dirty="0" err="1">
                <a:solidFill>
                  <a:srgbClr val="000000"/>
                </a:solidFill>
                <a:effectLst/>
              </a:rPr>
              <a:t>MEiN</a:t>
            </a:r>
            <a:r>
              <a:rPr lang="pl-PL" b="0" i="0" dirty="0">
                <a:solidFill>
                  <a:srgbClr val="000000"/>
                </a:solidFill>
                <a:effectLst/>
              </a:rPr>
              <a:t> (za pośrednictwem KSOiW NSZZ „Solidarność”) – potrzeba interwencji ws. wynagrodzenia za konsultacje w szkołach, a także przyjęcie stosownego apelu do organów prowadzących i dyrektorów szkół;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000000"/>
                </a:solidFill>
                <a:effectLst/>
              </a:rPr>
              <a:t>Przyjęcie pisma do KSOiW ws. refundacji za okulary;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000000"/>
                </a:solidFill>
                <a:effectLst/>
              </a:rPr>
              <a:t>Omówienie formy spotkania, z uwagi na obostrzenia sanitarne, z panią Małgorzatą </a:t>
            </a:r>
            <a:r>
              <a:rPr lang="pl-PL" b="0" i="0" dirty="0" err="1">
                <a:solidFill>
                  <a:srgbClr val="000000"/>
                </a:solidFill>
                <a:effectLst/>
              </a:rPr>
              <a:t>Bielang</a:t>
            </a:r>
            <a:r>
              <a:rPr lang="pl-PL" b="0" i="0" dirty="0">
                <a:solidFill>
                  <a:srgbClr val="000000"/>
                </a:solidFill>
                <a:effectLst/>
              </a:rPr>
              <a:t> – Pomorskim Kuratorem Oświaty (jest odpowiedź na pismo Sekcji z 21 października br.);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000000"/>
                </a:solidFill>
                <a:effectLst/>
              </a:rPr>
              <a:t>Ustalenie dalszego trybu odpowiedzi Sekcji na pismo </a:t>
            </a:r>
            <a:r>
              <a:rPr lang="pl-PL" b="0" i="0" dirty="0" err="1">
                <a:solidFill>
                  <a:srgbClr val="000000"/>
                </a:solidFill>
                <a:effectLst/>
              </a:rPr>
              <a:t>MEiN</a:t>
            </a:r>
            <a:r>
              <a:rPr lang="pl-PL" b="0" i="0" dirty="0">
                <a:solidFill>
                  <a:srgbClr val="000000"/>
                </a:solidFill>
                <a:effectLst/>
              </a:rPr>
              <a:t> ws. bibliotek szkolnych;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000000"/>
                </a:solidFill>
                <a:effectLst/>
              </a:rPr>
              <a:t>Przedstawienie tematów prawnych podejmowanych przez Biuro prawne ZRG oraz Sekcji (tematy to m. in.: praca zdalna, 500 zł a urlop zdrowotny, tryb hospitacji, PPK);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000000"/>
                </a:solidFill>
                <a:effectLst/>
              </a:rPr>
              <a:t>Ustalenie propozycji szkoleń – w porozumieniu z Działem Szkoleń ZRG;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000000"/>
                </a:solidFill>
                <a:effectLst/>
              </a:rPr>
              <a:t>Przedstawiono stan prac nad wydaniem Biuletynu Sekcji nr 22 w wersji elektronicznej (w tym kalendarium działań Sekcji z pierwszych miesięcy czasu pandemii);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000000"/>
                </a:solidFill>
                <a:effectLst/>
              </a:rPr>
              <a:t>Przedstawiono propozycje zmian na stronie internetowej Sekcji;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000000"/>
                </a:solidFill>
                <a:effectLst/>
              </a:rPr>
              <a:t>Omówiono sytuację związaną z zawieszeniem, w związku z rygorami epidemicznymi, wręczenia przyznanych Medali KEN oraz Złotych i Srebrnych Odznak KSOiW. Przypomniano o możliwości składania przez KZ/KM kolejnych wniosków.</a:t>
            </a:r>
          </a:p>
          <a:p>
            <a:pPr algn="just"/>
            <a:endParaRPr lang="pl-PL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950B20CE-F38A-487B-B93E-463727AB70BB}"/>
              </a:ext>
            </a:extLst>
          </p:cNvPr>
          <p:cNvSpPr txBox="1"/>
          <p:nvPr/>
        </p:nvSpPr>
        <p:spPr>
          <a:xfrm>
            <a:off x="9188388" y="275955"/>
            <a:ext cx="27240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i="1" dirty="0">
                <a:solidFill>
                  <a:srgbClr val="C00000"/>
                </a:solidFill>
              </a:rPr>
              <a:t>zebranie w trybie zdalnym</a:t>
            </a:r>
          </a:p>
        </p:txBody>
      </p:sp>
    </p:spTree>
    <p:extLst>
      <p:ext uri="{BB962C8B-B14F-4D97-AF65-F5344CB8AC3E}">
        <p14:creationId xmlns:p14="http://schemas.microsoft.com/office/powerpoint/2010/main" val="1968202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644464" y="6438063"/>
            <a:ext cx="118474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Międzyregionalna Sekcja Oświaty i Wychowania NSZZ	            z siedzibą w Gdańsku 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106" name="Obraz 1" descr="http://playingdaily.pl/wp-content/uploads/2013/10/solidarnosc_logo_fu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669" y="6183406"/>
            <a:ext cx="1311967" cy="73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rostokąt 10"/>
          <p:cNvSpPr/>
          <p:nvPr/>
        </p:nvSpPr>
        <p:spPr>
          <a:xfrm>
            <a:off x="742119" y="305782"/>
            <a:ext cx="101909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KONSULTACJE i WYNAGRODZENIE NAUCZYCIELI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107" name="Picture 11" descr="library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968" y="4875370"/>
            <a:ext cx="1279111" cy="140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2" descr="logo sekcj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9" y="985917"/>
            <a:ext cx="12954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10378650" y="6478386"/>
            <a:ext cx="156321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8821003" y="102402"/>
            <a:ext cx="3370997" cy="122049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491364" y="317055"/>
            <a:ext cx="36920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Apel Prezydium Sekcji              do organów prowadzących                     i dyrektorów szkół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109299" y="127278"/>
            <a:ext cx="2299317" cy="9803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346076"/>
            <a:ext cx="1902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17 listopada 2020 r.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A39B80F-C7BA-478D-87D7-86CCECA0271D}"/>
              </a:ext>
            </a:extLst>
          </p:cNvPr>
          <p:cNvSpPr txBox="1"/>
          <p:nvPr/>
        </p:nvSpPr>
        <p:spPr>
          <a:xfrm>
            <a:off x="1854625" y="1134799"/>
            <a:ext cx="9622429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dirty="0"/>
              <a:t>Prezydium Międzyregionalnej Sekcji Oświaty i Wychowania NSZZ „Solidarność” z siedzibą w Gdańsku </a:t>
            </a:r>
            <a:r>
              <a:rPr lang="pl-PL" b="1" dirty="0"/>
              <a:t>zwraca się o wypłatę wynagrodzenia nauczycielom, którzy będę zobligowani do prowadzenia konsultacji. Zwracamy uwagę, że nauczyciele realizują je dodatkowo, ponad swoje pensum.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Przypominamy, że zgodnie z zapisem w § 2, ust. 6 Rozporządzenia </a:t>
            </a:r>
            <a:r>
              <a:rPr lang="pl-PL" dirty="0" err="1"/>
              <a:t>MEiN</a:t>
            </a:r>
            <a:r>
              <a:rPr lang="pl-PL" dirty="0"/>
              <a:t> z 5 listopada 2020 r. zmieniającego rozporządzenie w sprawie czasowego ograniczenia funkcjonowania jednostek systemu oświaty w związku zapobieganiem, przeciwdziałaniem i zwalczaniem COVID-19: </a:t>
            </a:r>
            <a:r>
              <a:rPr lang="pl-PL" b="1" dirty="0"/>
              <a:t>„W klasie VIII szkoły podstawowej, klasie III liceum ogólnokształcącego i klasie IV technikum, dyrektor szkoły może zapewnić w szkole konsultacje indywidualne lub grupowe z nauczycielem prowadzącym zajęcia edukacyjne z – 3 – przedmiotów, z których uczeń przystępuje odpowiednio do egzaminu ósmoklasisty lub egzaminu maturalnego.”</a:t>
            </a:r>
          </a:p>
          <a:p>
            <a:pPr algn="just"/>
            <a:r>
              <a:rPr lang="pl-PL" b="0" i="0" dirty="0">
                <a:solidFill>
                  <a:srgbClr val="000000"/>
                </a:solidFill>
                <a:effectLst/>
              </a:rPr>
              <a:t>Zgodnie z art. 42 ust. 2d ustawy KN „W ramach zajęć i czynności, o których mowa w ust. 2 pkt 2, </a:t>
            </a:r>
            <a:r>
              <a:rPr lang="pl-PL" b="1" i="0" dirty="0">
                <a:solidFill>
                  <a:srgbClr val="000000"/>
                </a:solidFill>
                <a:effectLst/>
              </a:rPr>
              <a:t>nauczyciel nie prowadzi zajęć świetlicowych oraz zajęć z zakresu pomocy psychologiczno-pedagogicznej</a:t>
            </a:r>
            <a:r>
              <a:rPr lang="pl-PL" b="0" i="0" dirty="0">
                <a:solidFill>
                  <a:srgbClr val="000000"/>
                </a:solidFill>
                <a:effectLst/>
              </a:rPr>
              <a:t>”, a § 6 ust. 3 rozporządzenia Ministra Edukacji Narodowej z dnia 9 sierpnia 2017 r. w sprawie zasad organizacji i udzielania pomocy psychologiczno-pedagogicznej w publicznych przedszkolach, szkołach i placówkach (Dz. U. poz. 1591, z 2018 r. poz. 1647 oraz z 2019 r. poz. 323) definiuje formy tej pomocy m. in. „</a:t>
            </a:r>
            <a:r>
              <a:rPr lang="pl-PL" b="1" i="0" dirty="0">
                <a:solidFill>
                  <a:srgbClr val="000000"/>
                </a:solidFill>
                <a:effectLst/>
              </a:rPr>
              <a:t>W szkole … pomoc psychologiczno-pedagogiczna jest udzielana </a:t>
            </a:r>
            <a:r>
              <a:rPr lang="pl-PL" b="0" i="0" dirty="0">
                <a:solidFill>
                  <a:srgbClr val="000000"/>
                </a:solidFill>
                <a:effectLst/>
              </a:rPr>
              <a:t>w trakcie bieżącej pracy z uczniem oraz przez zintegrowane działania nauczycieli i specjalistów, a także w </a:t>
            </a:r>
            <a:r>
              <a:rPr lang="pl-PL" b="1" i="0" dirty="0">
                <a:solidFill>
                  <a:srgbClr val="000000"/>
                </a:solidFill>
                <a:effectLst/>
              </a:rPr>
              <a:t>formie: … 8) porad i konsultacji</a:t>
            </a:r>
            <a:r>
              <a:rPr lang="pl-PL" b="0" i="0" dirty="0">
                <a:solidFill>
                  <a:srgbClr val="000000"/>
                </a:solidFill>
                <a:effectLst/>
              </a:rPr>
              <a:t>”. 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241795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742119" y="305782"/>
            <a:ext cx="101909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KONSULTACJE i WYNAGRODZENIE NAUCZYCIELI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107" name="Picture 11" descr="library1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968" y="4875370"/>
            <a:ext cx="1279111" cy="140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2" descr="logo sekcj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9" y="985917"/>
            <a:ext cx="12954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10151437" y="6492875"/>
            <a:ext cx="156321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8821003" y="102402"/>
            <a:ext cx="3370997" cy="122049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524838" y="314507"/>
            <a:ext cx="36920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Pismo Prezydium Sekcji              do MEN za pośrednictwem Krajowej Sekcji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109299" y="127278"/>
            <a:ext cx="2299317" cy="9803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346076"/>
            <a:ext cx="1902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17 listopada 2020 r.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A39B80F-C7BA-478D-87D7-86CCECA0271D}"/>
              </a:ext>
            </a:extLst>
          </p:cNvPr>
          <p:cNvSpPr txBox="1"/>
          <p:nvPr/>
        </p:nvSpPr>
        <p:spPr>
          <a:xfrm>
            <a:off x="1508396" y="1827279"/>
            <a:ext cx="9622429" cy="2913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pl-PL" sz="200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pl-PL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…Zdaniem </a:t>
            </a:r>
            <a:r>
              <a:rPr lang="pl-PL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Prezydium Międzyregionalnej Sekcji Oświaty i Wychowania NSZZ „Solidarność” z siedzibą w Gdańsku  istnieje podstawa prawna, która pozwala na zapłatę za konsultacje jako dodatkowe godziny edukacyjne ponad pensum. Zwracamy się z prośbą o przygotowanie opinii prawnej w tej sprawie lub podjęcie działań, które doprowadzą do zapisów prawnych jednoznacznie o tym stanowiących.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pl-PL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Przykładem tych działań mogłoby być włączenie tematu do najbliższych rozmów z p. Przemysławem </a:t>
            </a:r>
            <a:r>
              <a:rPr lang="pl-PL" sz="1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Czarnkiem</a:t>
            </a:r>
            <a:r>
              <a:rPr lang="pl-PL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Ministrem Edukacji i Nauki.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9EB6F6D2-BBDB-429C-889A-49ED51DA6E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8957" y="6431243"/>
            <a:ext cx="8449788" cy="426757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FC7DF746-2301-418B-AC18-C45B7609FB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9610" y="6183378"/>
            <a:ext cx="1310754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183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Obraz 1" descr="http://playingdaily.pl/wp-content/uploads/2013/10/solidarnosc_logo_fu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513" y="6276424"/>
            <a:ext cx="1311967" cy="73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rostokąt 10"/>
          <p:cNvSpPr/>
          <p:nvPr/>
        </p:nvSpPr>
        <p:spPr>
          <a:xfrm>
            <a:off x="742119" y="305782"/>
            <a:ext cx="101909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REFUNDACJA KOSZTÓW OKULARÓW 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107" name="Picture 11" descr="library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968" y="4875370"/>
            <a:ext cx="1279111" cy="140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2" descr="logo sekcj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9" y="985917"/>
            <a:ext cx="12954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7172416" y="6461595"/>
            <a:ext cx="156321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8821003" y="102402"/>
            <a:ext cx="3370997" cy="122049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499978" y="314507"/>
            <a:ext cx="36920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Pismo </a:t>
            </a:r>
            <a:r>
              <a:rPr lang="pl-PL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Prezydium</a:t>
            </a: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Sekcji              do MEN za pośrednictwem Krajowej Sekcji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109299" y="127278"/>
            <a:ext cx="2299317" cy="9803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346076"/>
            <a:ext cx="1902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17 listopada 2020 r.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A39B80F-C7BA-478D-87D7-86CCECA0271D}"/>
              </a:ext>
            </a:extLst>
          </p:cNvPr>
          <p:cNvSpPr txBox="1"/>
          <p:nvPr/>
        </p:nvSpPr>
        <p:spPr>
          <a:xfrm>
            <a:off x="1003177" y="1122542"/>
            <a:ext cx="10589287" cy="4599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….prosimy o dokonanie analizy stosowania § 8 ust.1 i 2 rozporządzenia </a:t>
            </a:r>
            <a:r>
              <a:rPr lang="pl-PL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MPiPS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z dnia 1 grudnia 1998 r.                w sprawie bezpieczeństwa i higieny pracy na stanowiskach wyposażonych w monitory ekranowe, w zakresie                   </a:t>
            </a:r>
            <a:r>
              <a:rPr lang="pl-PL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 jakim przepisy te dotyczą nauczycieli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… Przede wszystkim w ciągu ostatnich 22 lat nastąpił przełom technologiczny związany ze stosowaniem technologii cyfrowych i ich zastosowań w pracy nauczycieli. …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 tej sytuacji …wnosimy o zmianę przepisów, w ten sposób aby:</a:t>
            </a: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pl-PL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refundacja kosztów zakupu okularów korygujących dotyczyła wszystkich nauczycieli mających stosowne zalecenia lekarskie,</a:t>
            </a: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pl-PL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określono jednakowy limit zwrotu kosztów,</a:t>
            </a: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pl-PL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określono okres, po upływie którego nauczyciel mógłby wystąpić o kolejną refundację,</a:t>
            </a: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pl-PL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dopuszczały możliwość wcześniejszej refundacji (przed okresem, o którym mowa w punkcie 3),                              w przypadku stwierdzenia przez lekarza pogorszenia wzroku,</a:t>
            </a: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pl-PL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stosowano przepisy o refundacji okularów do refundacji zakupu soczewek kontaktowych.</a:t>
            </a: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7AE5B0AD-7C99-43D0-BA25-BC358D62DF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1106" y="6511924"/>
            <a:ext cx="8449788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693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Obraz 1" descr="http://playingdaily.pl/wp-content/uploads/2013/10/solidarnosc_logo_fu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513" y="6276424"/>
            <a:ext cx="1311967" cy="73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rostokąt 10"/>
          <p:cNvSpPr/>
          <p:nvPr/>
        </p:nvSpPr>
        <p:spPr>
          <a:xfrm>
            <a:off x="742119" y="305782"/>
            <a:ext cx="101909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SPOTKANIE z MAŁGORZATĄ BIELANG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– POMORSKIM KURATOREM OŚWIATY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107" name="Picture 11" descr="library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968" y="4875370"/>
            <a:ext cx="1279111" cy="140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2" descr="logo sekcj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9" y="985917"/>
            <a:ext cx="12954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7172416" y="6461595"/>
            <a:ext cx="156321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8821003" y="102402"/>
            <a:ext cx="3370997" cy="122049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499978" y="314507"/>
            <a:ext cx="3692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Inne działania 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Prezydium Sekcji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109299" y="127278"/>
            <a:ext cx="2299317" cy="9803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346076"/>
            <a:ext cx="1902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grudnia 2020 r.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A39B80F-C7BA-478D-87D7-86CCECA0271D}"/>
              </a:ext>
            </a:extLst>
          </p:cNvPr>
          <p:cNvSpPr txBox="1"/>
          <p:nvPr/>
        </p:nvSpPr>
        <p:spPr>
          <a:xfrm>
            <a:off x="1011122" y="1341807"/>
            <a:ext cx="10589287" cy="52883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W  spotkaniu zorganizowanym w trybie on-line przez Kuratorium Oświaty w Gdańsku udział wzięli członkowie Prezydium Sekcji oraz Małgorzata </a:t>
            </a:r>
            <a:r>
              <a:rPr lang="pl-PL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Bielang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Pomorski Kurator Oświaty z wizytatorami: Barbarą Dembek-Bochniak, Bożeną Grabowską, Adamem Lewandowskim i inspektorem Grażyną </a:t>
            </a:r>
            <a:r>
              <a:rPr lang="pl-PL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Westerską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koordynatorami omawianych działań.</a:t>
            </a:r>
          </a:p>
          <a:p>
            <a:pPr algn="l"/>
            <a:r>
              <a:rPr lang="pl-PL" b="0" i="0" dirty="0">
                <a:solidFill>
                  <a:srgbClr val="000000"/>
                </a:solidFill>
                <a:effectLst/>
              </a:rPr>
              <a:t>Tematami do omówienia były między innymi:</a:t>
            </a:r>
          </a:p>
          <a:p>
            <a:pPr algn="l">
              <a:buFont typeface="+mj-lt"/>
              <a:buAutoNum type="arabicPeriod"/>
            </a:pPr>
            <a:r>
              <a:rPr lang="pl-PL" b="1" i="0" dirty="0">
                <a:solidFill>
                  <a:srgbClr val="000000"/>
                </a:solidFill>
                <a:effectLst/>
              </a:rPr>
              <a:t>Awans zawodowy. </a:t>
            </a:r>
            <a:r>
              <a:rPr lang="pl-PL" b="0" i="0" dirty="0">
                <a:solidFill>
                  <a:srgbClr val="000000"/>
                </a:solidFill>
                <a:effectLst/>
              </a:rPr>
              <a:t>Omówiono wnioski wynikającej z letniej i zimowej sesji, uzgodniono system powiadomień Związku o terminach posiedzeń komisji ds. awansu.</a:t>
            </a:r>
          </a:p>
          <a:p>
            <a:pPr algn="l">
              <a:buFont typeface="+mj-lt"/>
              <a:buAutoNum type="arabicPeriod"/>
            </a:pPr>
            <a:r>
              <a:rPr lang="pl-PL" b="1" i="0" dirty="0">
                <a:solidFill>
                  <a:srgbClr val="000000"/>
                </a:solidFill>
                <a:effectLst/>
              </a:rPr>
              <a:t>Nagrody dla nauczycieli i dyrektorów. </a:t>
            </a:r>
            <a:r>
              <a:rPr lang="pl-PL" b="0" i="0" dirty="0">
                <a:solidFill>
                  <a:srgbClr val="000000"/>
                </a:solidFill>
                <a:effectLst/>
              </a:rPr>
              <a:t>Strona związkowa  przekazała uwagi dotyczące wniosków o nagrody KO i regulaminu nagród.</a:t>
            </a:r>
          </a:p>
          <a:p>
            <a:pPr algn="l">
              <a:buFont typeface="+mj-lt"/>
              <a:buAutoNum type="arabicPeriod"/>
            </a:pPr>
            <a:r>
              <a:rPr lang="pl-PL" b="1" i="0" dirty="0">
                <a:solidFill>
                  <a:srgbClr val="000000"/>
                </a:solidFill>
                <a:effectLst/>
              </a:rPr>
              <a:t>Prywatyzacje i likwidacje szkół </a:t>
            </a:r>
            <a:r>
              <a:rPr lang="pl-PL" b="0" i="0" dirty="0">
                <a:solidFill>
                  <a:srgbClr val="000000"/>
                </a:solidFill>
                <a:effectLst/>
              </a:rPr>
              <a:t>(w tym sprawa Szkoły Podstawowej w Gdańsku Kokoszkach, ul. Azaliowa). Pomorski Kurator Oświaty przedstawiła informacje dotyczące zasad wyrażania opinii KO ws. likwidacji szkół.</a:t>
            </a:r>
          </a:p>
          <a:p>
            <a:pPr algn="l">
              <a:buFont typeface="+mj-lt"/>
              <a:buAutoNum type="arabicPeriod"/>
            </a:pPr>
            <a:r>
              <a:rPr lang="pl-PL" b="1" i="0" dirty="0">
                <a:solidFill>
                  <a:srgbClr val="000000"/>
                </a:solidFill>
                <a:effectLst/>
              </a:rPr>
              <a:t>Opiniowanie arkuszy organizacji szkół. </a:t>
            </a:r>
            <a:r>
              <a:rPr lang="pl-PL" b="0" i="0" dirty="0">
                <a:solidFill>
                  <a:srgbClr val="000000"/>
                </a:solidFill>
                <a:effectLst/>
              </a:rPr>
              <a:t>Strona związkowa przedstawiła swoje uwagi i wnioski o zmianę </a:t>
            </a:r>
          </a:p>
          <a:p>
            <a:pPr algn="l"/>
            <a:r>
              <a:rPr lang="pl-PL" b="0" i="0" dirty="0">
                <a:solidFill>
                  <a:srgbClr val="000000"/>
                </a:solidFill>
                <a:effectLst/>
              </a:rPr>
              <a:t>w przepisach dotyczących opiniowania arkuszy przez związki zawodowe. </a:t>
            </a:r>
          </a:p>
          <a:p>
            <a:pPr algn="l"/>
            <a:r>
              <a:rPr lang="pl-PL" dirty="0">
                <a:solidFill>
                  <a:srgbClr val="000000"/>
                </a:solidFill>
              </a:rPr>
              <a:t>5. </a:t>
            </a:r>
            <a:r>
              <a:rPr lang="pl-PL" b="1" i="0" dirty="0">
                <a:solidFill>
                  <a:srgbClr val="000000"/>
                </a:solidFill>
                <a:effectLst/>
              </a:rPr>
              <a:t>Konkursy na dyrektorów. </a:t>
            </a:r>
            <a:r>
              <a:rPr lang="pl-PL" b="0" i="0" dirty="0">
                <a:solidFill>
                  <a:srgbClr val="000000"/>
                </a:solidFill>
                <a:effectLst/>
              </a:rPr>
              <a:t> Omówiono sytuacje, w których ze względu na COVID możliwe było powierzenie funkcji dyrektora na rok szkolny 2020/21 bez konkursu.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7AE5B0AD-7C99-43D0-BA25-BC358D62DF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1106" y="6511924"/>
            <a:ext cx="8449788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957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Obraz 1" descr="http://playingdaily.pl/wp-content/uploads/2013/10/solidarnosc_logo_fu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513" y="6276424"/>
            <a:ext cx="1311967" cy="73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rostokąt 10"/>
          <p:cNvSpPr/>
          <p:nvPr/>
        </p:nvSpPr>
        <p:spPr>
          <a:xfrm>
            <a:off x="742119" y="305782"/>
            <a:ext cx="101909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REDUKCJA GODZIN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w czasie kształcenia na odległość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107" name="Picture 11" descr="library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968" y="4875370"/>
            <a:ext cx="1279111" cy="140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2" descr="logo sekcj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9" y="985917"/>
            <a:ext cx="12954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7172416" y="6461595"/>
            <a:ext cx="156321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8821003" y="102402"/>
            <a:ext cx="3370997" cy="122049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499978" y="314507"/>
            <a:ext cx="3692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Apel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Prezydium Sekcji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109299" y="127278"/>
            <a:ext cx="2299317" cy="9803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346076"/>
            <a:ext cx="1902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grudnia 2020 r.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A39B80F-C7BA-478D-87D7-86CCECA0271D}"/>
              </a:ext>
            </a:extLst>
          </p:cNvPr>
          <p:cNvSpPr txBox="1"/>
          <p:nvPr/>
        </p:nvSpPr>
        <p:spPr>
          <a:xfrm>
            <a:off x="869471" y="952842"/>
            <a:ext cx="10589287" cy="58156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Prosimy także o odpowiedź / komentarz: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a)	jakie zajęcia zostały zredukowane? Jaka to liczba godzin?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b)	na ile te redukcje wpłynęły na jakość oferty szkoły dla uczniów?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c)	jaki miało to wpływ na wynagrodzenie danego nauczyciela (sprawa nadgodzin, ew. łączenia etatu)?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	czy zajęcia te były przewidziane w projekcie arkusza organizacji szkoły, który opiniowały związki zawodowe?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AutoNum type="alphaLcParenR" startAt="5"/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czy była to decyzja organu prowadzącego, czy dyrektora szkoły?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Wpłynęły informacje z KM Chojnice (Miasto i Gmina), KM Czersk, KM Gdańsk, KM Placówek Powiatu Tczewskiego, </a:t>
            </a:r>
            <a:r>
              <a:rPr lang="pl-PL" sz="18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KM Puck.</a:t>
            </a:r>
            <a:endParaRPr lang="pl-PL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b="1" dirty="0">
                <a:ea typeface="Calibri" panose="020F0502020204030204" pitchFamily="34" charset="0"/>
                <a:cs typeface="Times New Roman" panose="02020603050405020304" pitchFamily="18" charset="0"/>
              </a:rPr>
              <a:t>Redukcje, jeśli były, dotyczyły nadgodzin świetlicy i innych zajęć, które nie odbywały się w ramach kształcenia  na odległość.</a:t>
            </a:r>
            <a:endParaRPr lang="pl-PL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7AE5B0AD-7C99-43D0-BA25-BC358D62DF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1106" y="6511924"/>
            <a:ext cx="8449788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433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Obraz 1" descr="http://playingdaily.pl/wp-content/uploads/2013/10/solidarnosc_logo_fu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513" y="6276424"/>
            <a:ext cx="1311967" cy="73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rostokąt 10"/>
          <p:cNvSpPr/>
          <p:nvPr/>
        </p:nvSpPr>
        <p:spPr>
          <a:xfrm>
            <a:off x="742119" y="305782"/>
            <a:ext cx="101909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„Rola związku zawodowego w procesie wdrażania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Pracowniczych Planów Kapitałowych”. 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108" name="Picture 12" descr="logo sekcj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9" y="985917"/>
            <a:ext cx="12954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7172416" y="6461595"/>
            <a:ext cx="156321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8821003" y="102402"/>
            <a:ext cx="3370997" cy="122049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499978" y="314507"/>
            <a:ext cx="3692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Inne działania 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Prezydium Sekcji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109299" y="127278"/>
            <a:ext cx="2299317" cy="9803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346076"/>
            <a:ext cx="1902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2, 4 grudnia 2020 r.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A39B80F-C7BA-478D-87D7-86CCECA0271D}"/>
              </a:ext>
            </a:extLst>
          </p:cNvPr>
          <p:cNvSpPr txBox="1"/>
          <p:nvPr/>
        </p:nvSpPr>
        <p:spPr>
          <a:xfrm>
            <a:off x="1011122" y="1341807"/>
            <a:ext cx="10589287" cy="2626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Zorganizowano dwa spotkania szkoleniowe, dotyczące PPK, w których wzięło udział ok. 60 osób.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Szkolenie prowadził mecenas </a:t>
            </a:r>
            <a:r>
              <a:rPr lang="pl-PL" b="1" dirty="0">
                <a:ea typeface="Calibri" panose="020F0502020204030204" pitchFamily="34" charset="0"/>
                <a:cs typeface="Times New Roman" panose="02020603050405020304" pitchFamily="18" charset="0"/>
              </a:rPr>
              <a:t>Przemysław </a:t>
            </a:r>
            <a:r>
              <a:rPr lang="pl-PL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Sąpór</a:t>
            </a:r>
            <a:r>
              <a:rPr lang="pl-PL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– pracownik Działu szkoleń ZRG.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b="0" i="0" dirty="0">
              <a:solidFill>
                <a:srgbClr val="000000"/>
              </a:solidFill>
              <a:effectLst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7AE5B0AD-7C99-43D0-BA25-BC358D62DF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1106" y="6511924"/>
            <a:ext cx="8449788" cy="426757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99781F24-0A63-4D23-914A-0F002C0E9A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299" y="2371765"/>
            <a:ext cx="6096528" cy="3429297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668C5A93-376D-43AA-95F1-92934914EB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3650" y="2253262"/>
            <a:ext cx="6096528" cy="342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88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742119" y="6562939"/>
            <a:ext cx="118474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Międzyregionalna Sekcja Oświaty i Wychowania NSZZ	            z siedzibą w Gdańsku </a:t>
            </a:r>
            <a:endParaRPr kumimoji="0" lang="pl-PL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106" name="Obraz 1" descr="http://playingdaily.pl/wp-content/uploads/2013/10/solidarnosc_logo_fu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413" y="6251490"/>
            <a:ext cx="1311967" cy="73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rostokąt 10"/>
          <p:cNvSpPr/>
          <p:nvPr/>
        </p:nvSpPr>
        <p:spPr>
          <a:xfrm>
            <a:off x="742119" y="305782"/>
            <a:ext cx="101909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000" b="1" dirty="0">
                <a:solidFill>
                  <a:srgbClr val="0070C0"/>
                </a:solidFill>
                <a:ea typeface="Calibri" panose="020F0502020204030204" pitchFamily="34" charset="0"/>
              </a:rPr>
              <a:t>OBRADY PREZYDIUM SEKCJI</a:t>
            </a: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Calibri" panose="020F0502020204030204" pitchFamily="34" charset="0"/>
              <a:cs typeface="+mn-cs"/>
            </a:endParaRPr>
          </a:p>
        </p:txBody>
      </p:sp>
      <p:pic>
        <p:nvPicPr>
          <p:cNvPr id="4108" name="Picture 12" descr="logo sekcj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9" y="985917"/>
            <a:ext cx="12954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10628790" y="6436733"/>
            <a:ext cx="156321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8821003" y="102402"/>
            <a:ext cx="3370997" cy="7694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109299" y="127278"/>
            <a:ext cx="2299317" cy="9803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346076"/>
            <a:ext cx="2078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 grudnia 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2020 r.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A39B80F-C7BA-478D-87D7-86CCECA0271D}"/>
              </a:ext>
            </a:extLst>
          </p:cNvPr>
          <p:cNvSpPr txBox="1"/>
          <p:nvPr/>
        </p:nvSpPr>
        <p:spPr>
          <a:xfrm>
            <a:off x="1389819" y="1278922"/>
            <a:ext cx="962242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b="0" i="0" dirty="0">
                <a:solidFill>
                  <a:srgbClr val="000000"/>
                </a:solidFill>
                <a:effectLst/>
              </a:rPr>
              <a:t>Wybrana problematyka zebrania Prezydium:</a:t>
            </a:r>
          </a:p>
          <a:p>
            <a:pPr algn="just"/>
            <a:endParaRPr lang="pl-PL" b="0" i="0" dirty="0">
              <a:solidFill>
                <a:srgbClr val="000000"/>
              </a:solidFill>
              <a:effectLst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000000"/>
                </a:solidFill>
                <a:effectLst/>
              </a:rPr>
              <a:t>Podsumowanie spotkania z Pomorskim Kuratorem Oświaty w dniu 1 grudnia br.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000000"/>
                </a:solidFill>
                <a:effectLst/>
              </a:rPr>
              <a:t>Kontynuacja prac wynikających z wniosków z konferencji ws. nauczycieli bibliotekarzy szkolnych.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000000"/>
                </a:solidFill>
                <a:effectLst/>
              </a:rPr>
              <a:t>Omówienie Apelu ws. redukcji godzin z ramowych planów nauczania.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000000"/>
                </a:solidFill>
                <a:effectLst/>
              </a:rPr>
              <a:t>Ustalenia ws. pomocy w organizacji obchodów pięćdziesiątej rocznicy Grudnia’70.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000000"/>
                </a:solidFill>
                <a:effectLst/>
              </a:rPr>
              <a:t>Omówienie spraw prawnych, w tym wniosków wynikających z udziału zastępcy przewodniczącego w spotkaniu w Zespole Szkół nr 1 we Władysławowie.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000000"/>
                </a:solidFill>
                <a:effectLst/>
              </a:rPr>
              <a:t>Przedstawienie stanu prac nad składem i publikacją Biuletynu Sekcji nr 22. Zostanie on przekazany m. in. wraz z „Kalendarium 40-lecia” oświatowej „Solidarności” w Gdańsku – do poszczególnych Członków Rady Sekcji, Komisji Rewizyjnej. Będzie też dostępny w wersji elektronicznej na stronie </a:t>
            </a:r>
            <a:r>
              <a:rPr lang="pl-PL" b="0" i="0" dirty="0">
                <a:solidFill>
                  <a:srgbClr val="000000"/>
                </a:solidFill>
                <a:effectLst/>
                <a:hlinkClick r:id="rId4"/>
              </a:rPr>
              <a:t>www.solidarnosc.gda.pl/oswiata</a:t>
            </a:r>
            <a:endParaRPr lang="pl-PL" b="0" i="0" dirty="0">
              <a:solidFill>
                <a:srgbClr val="000000"/>
              </a:solidFill>
              <a:effectLst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000000"/>
                </a:solidFill>
                <a:effectLst/>
              </a:rPr>
              <a:t>Informacja o zmianach na stronie internetowej Sekcji (aktualizacje danych, nowe materiały).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000000"/>
                </a:solidFill>
                <a:effectLst/>
              </a:rPr>
              <a:t>Przyjęcie treści życzeń Prezydium Sekcji na czas Świąt Bożego Narodzenia oraz 2021 roku.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000000"/>
                </a:solidFill>
                <a:effectLst/>
              </a:rPr>
              <a:t>Omówienie organizacji – zdalnego zebrania Rady Międzyregionalnej Sekcji Oświaty i Wychowania NSZZ „Solidarność” w Gdańsku 19 stycznia 2021 r. (godz. 10.00).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950B20CE-F38A-487B-B93E-463727AB70BB}"/>
              </a:ext>
            </a:extLst>
          </p:cNvPr>
          <p:cNvSpPr txBox="1"/>
          <p:nvPr/>
        </p:nvSpPr>
        <p:spPr>
          <a:xfrm>
            <a:off x="9188388" y="275955"/>
            <a:ext cx="27240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i="1" dirty="0">
                <a:solidFill>
                  <a:srgbClr val="C00000"/>
                </a:solidFill>
              </a:rPr>
              <a:t>zebranie w trybie zdalnym</a:t>
            </a:r>
          </a:p>
        </p:txBody>
      </p:sp>
    </p:spTree>
    <p:extLst>
      <p:ext uri="{BB962C8B-B14F-4D97-AF65-F5344CB8AC3E}">
        <p14:creationId xmlns:p14="http://schemas.microsoft.com/office/powerpoint/2010/main" val="3260140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Obraz 1" descr="http://playingdaily.pl/wp-content/uploads/2013/10/solidarnosc_logo_fu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513" y="6276424"/>
            <a:ext cx="1311967" cy="73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rostokąt 10"/>
          <p:cNvSpPr/>
          <p:nvPr/>
        </p:nvSpPr>
        <p:spPr>
          <a:xfrm>
            <a:off x="742119" y="305782"/>
            <a:ext cx="101909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SYTUACJA NAUCZYCIELI BIBLIOTEK SZKOLNYCH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kontynuacja działań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107" name="Picture 11" descr="library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501" y="3879823"/>
            <a:ext cx="1279111" cy="140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2" descr="logo sekcj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9" y="985917"/>
            <a:ext cx="12954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7172416" y="6461595"/>
            <a:ext cx="156321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8821003" y="102402"/>
            <a:ext cx="3370997" cy="122049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499978" y="314507"/>
            <a:ext cx="36920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Pismo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Prezydium Sekcji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 MEN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109299" y="127278"/>
            <a:ext cx="2299317" cy="9803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346076"/>
            <a:ext cx="1902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14 grudnia 2020 r.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A39B80F-C7BA-478D-87D7-86CCECA0271D}"/>
              </a:ext>
            </a:extLst>
          </p:cNvPr>
          <p:cNvSpPr txBox="1"/>
          <p:nvPr/>
        </p:nvSpPr>
        <p:spPr>
          <a:xfrm>
            <a:off x="951391" y="1577123"/>
            <a:ext cx="10589287" cy="4603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… </a:t>
            </a:r>
            <a:r>
              <a:rPr lang="pl-PL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Sekcja … zwraca się o organizację spotkania, podczas którego moglibyśmy przedstawić uwagi do odpowiedzi Ministerstwa Edukacji Narodowej na wnioski, które przyjęli uczestnicy konferencji w sprawie sytuacji i problemów bibliotekarzy szkolnych.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Oprócz uwag </a:t>
            </a:r>
            <a:r>
              <a:rPr lang="pl-PL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chcielibyśmy także przedstawić konkretne propozycje standardów (norm zatrudnienia)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 rozporządzeniu MEN opracowane przez Międzyregionalną Sekcję NSZZ „Solidarność” Pracowników Oświaty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Wychowania Wielkopolska, której członkowie brali aktywny udział w Konferencji.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 załączeniu: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1/ </a:t>
            </a:r>
            <a:r>
              <a:rPr lang="pl-PL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wnioski z konferencji w dn. 11 lutego 2020 r.,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2/ uwagi Sekcji do odpowiedzi MEN z 5 października 2020 r.,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3/ projekt zmian rozporządzenia MEN ws. bibliotek szkolnych opracowany przez Sekcję w Poznaniu.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7AE5B0AD-7C99-43D0-BA25-BC358D62DF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1106" y="6511924"/>
            <a:ext cx="8449788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20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742119" y="6562939"/>
            <a:ext cx="118474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Międzyregionalna Sekcja Oświaty i Wychowania NSZZ	            z siedzibą w Gdańsku </a:t>
            </a:r>
            <a:endParaRPr kumimoji="0" lang="pl-PL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106" name="Obraz 1" descr="http://playingdaily.pl/wp-content/uploads/2013/10/solidarnosc_logo_fu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413" y="6251490"/>
            <a:ext cx="1311967" cy="73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rostokąt 10"/>
          <p:cNvSpPr/>
          <p:nvPr/>
        </p:nvSpPr>
        <p:spPr>
          <a:xfrm>
            <a:off x="742119" y="305782"/>
            <a:ext cx="101909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pl-PL" sz="2000" b="1" dirty="0">
                <a:solidFill>
                  <a:srgbClr val="0070C0"/>
                </a:solidFill>
                <a:ea typeface="Calibri" panose="020F0502020204030204" pitchFamily="34" charset="0"/>
              </a:rPr>
              <a:t>BELNY SZKÓLNY</a:t>
            </a:r>
          </a:p>
        </p:txBody>
      </p:sp>
      <p:pic>
        <p:nvPicPr>
          <p:cNvPr id="4108" name="Picture 12" descr="logo sekcj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9" y="985917"/>
            <a:ext cx="12954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10628790" y="6436733"/>
            <a:ext cx="156321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8821003" y="102402"/>
            <a:ext cx="3370997" cy="122049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821003" y="215183"/>
            <a:ext cx="3098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Udział </a:t>
            </a:r>
            <a:r>
              <a:rPr lang="pl-PL" b="1" i="1" dirty="0">
                <a:solidFill>
                  <a:srgbClr val="C00000"/>
                </a:solidFill>
                <a:cs typeface="Arial" pitchFamily="34" charset="0"/>
              </a:rPr>
              <a:t>przewodniczącego Sekcji </a:t>
            </a: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w komisji konkursowej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109299" y="127278"/>
            <a:ext cx="2299317" cy="9803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346076"/>
            <a:ext cx="2299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Lato 2020 r.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A39B80F-C7BA-478D-87D7-86CCECA0271D}"/>
              </a:ext>
            </a:extLst>
          </p:cNvPr>
          <p:cNvSpPr txBox="1"/>
          <p:nvPr/>
        </p:nvSpPr>
        <p:spPr>
          <a:xfrm>
            <a:off x="1506604" y="1750569"/>
            <a:ext cx="9622429" cy="34624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b="1" dirty="0">
                <a:solidFill>
                  <a:srgbClr val="000000"/>
                </a:solidFill>
              </a:rPr>
              <a:t>Dwa posiedzenia Kapituły Konkursu „</a:t>
            </a:r>
            <a:r>
              <a:rPr lang="pl-PL" b="1" dirty="0" err="1">
                <a:solidFill>
                  <a:srgbClr val="000000"/>
                </a:solidFill>
              </a:rPr>
              <a:t>Belny</a:t>
            </a:r>
            <a:r>
              <a:rPr lang="pl-PL" b="1" dirty="0">
                <a:solidFill>
                  <a:srgbClr val="000000"/>
                </a:solidFill>
              </a:rPr>
              <a:t> </a:t>
            </a:r>
            <a:r>
              <a:rPr lang="pl-PL" b="1" dirty="0" err="1">
                <a:solidFill>
                  <a:srgbClr val="000000"/>
                </a:solidFill>
              </a:rPr>
              <a:t>Szkólny</a:t>
            </a:r>
            <a:r>
              <a:rPr lang="pl-PL" b="1" dirty="0">
                <a:solidFill>
                  <a:srgbClr val="000000"/>
                </a:solidFill>
              </a:rPr>
              <a:t>” – lato 2020</a:t>
            </a:r>
          </a:p>
          <a:p>
            <a:pPr algn="just">
              <a:lnSpc>
                <a:spcPct val="150000"/>
              </a:lnSpc>
            </a:pPr>
            <a:r>
              <a:rPr lang="pl-PL" b="1" dirty="0">
                <a:solidFill>
                  <a:srgbClr val="000000"/>
                </a:solidFill>
              </a:rPr>
              <a:t>organizator: Zrzeszenie Kaszubsko-Pomorskie</a:t>
            </a:r>
          </a:p>
          <a:p>
            <a:pPr algn="just">
              <a:lnSpc>
                <a:spcPct val="150000"/>
              </a:lnSpc>
            </a:pPr>
            <a:r>
              <a:rPr lang="pl-PL" b="1" dirty="0">
                <a:solidFill>
                  <a:srgbClr val="000000"/>
                </a:solidFill>
              </a:rPr>
              <a:t>członek Kapituły: Wojciech Książek</a:t>
            </a:r>
          </a:p>
          <a:p>
            <a:pPr algn="just">
              <a:lnSpc>
                <a:spcPct val="150000"/>
              </a:lnSpc>
            </a:pPr>
            <a:r>
              <a:rPr lang="pl-PL" b="1" dirty="0">
                <a:solidFill>
                  <a:srgbClr val="000000"/>
                </a:solidFill>
              </a:rPr>
              <a:t>Laureat I edycji konkursu: </a:t>
            </a:r>
            <a:r>
              <a:rPr lang="pl-PL" sz="2000" b="1" dirty="0">
                <a:solidFill>
                  <a:schemeClr val="accent5"/>
                </a:solidFill>
              </a:rPr>
              <a:t>Felicja Baska-Borzeszkowska </a:t>
            </a:r>
            <a:r>
              <a:rPr lang="pl-PL" b="1" dirty="0"/>
              <a:t>(KLO Brusy)</a:t>
            </a:r>
          </a:p>
          <a:p>
            <a:pPr algn="just">
              <a:lnSpc>
                <a:spcPct val="150000"/>
              </a:lnSpc>
            </a:pPr>
            <a:r>
              <a:rPr lang="pl-PL" b="1" dirty="0">
                <a:solidFill>
                  <a:srgbClr val="000000"/>
                </a:solidFill>
              </a:rPr>
              <a:t>Wśród dwóch wyróżnień: </a:t>
            </a:r>
            <a:r>
              <a:rPr lang="pl-PL" sz="2400" b="1" dirty="0">
                <a:solidFill>
                  <a:schemeClr val="accent5"/>
                </a:solidFill>
              </a:rPr>
              <a:t>Elżbieta </a:t>
            </a:r>
            <a:r>
              <a:rPr lang="pl-PL" sz="2400" b="1" dirty="0" err="1">
                <a:solidFill>
                  <a:schemeClr val="accent5"/>
                </a:solidFill>
              </a:rPr>
              <a:t>Bugajna</a:t>
            </a:r>
            <a:r>
              <a:rPr lang="pl-PL" b="1" dirty="0">
                <a:solidFill>
                  <a:srgbClr val="000000"/>
                </a:solidFill>
              </a:rPr>
              <a:t> (SP Goręczyno)</a:t>
            </a:r>
          </a:p>
          <a:p>
            <a:pPr algn="ctr">
              <a:lnSpc>
                <a:spcPct val="150000"/>
              </a:lnSpc>
            </a:pPr>
            <a:endParaRPr lang="pl-PL" b="1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b="1" dirty="0">
                <a:solidFill>
                  <a:srgbClr val="FF0000"/>
                </a:solidFill>
              </a:rPr>
              <a:t>GRATULUJEMY!!!</a:t>
            </a:r>
          </a:p>
          <a:p>
            <a:pPr marL="285750" indent="-285750" algn="just">
              <a:buFontTx/>
              <a:buChar char="-"/>
            </a:pPr>
            <a:endParaRPr lang="pl-PL" b="1" i="0" dirty="0">
              <a:solidFill>
                <a:srgbClr val="333333"/>
              </a:solidFill>
              <a:effectLst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D80B1FB0-EF33-4994-B4CC-D85C26BE2A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6099" y="3937242"/>
            <a:ext cx="2206943" cy="146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7185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Obraz 1" descr="http://playingdaily.pl/wp-content/uploads/2013/10/solidarnosc_logo_fu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513" y="6276424"/>
            <a:ext cx="1311967" cy="73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rostokąt 10"/>
          <p:cNvSpPr/>
          <p:nvPr/>
        </p:nvSpPr>
        <p:spPr>
          <a:xfrm>
            <a:off x="742119" y="305782"/>
            <a:ext cx="101909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OBRADY PREZYDIUM SEKCJI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108" name="Picture 12" descr="logo sekcj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9" y="985917"/>
            <a:ext cx="12954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7172416" y="6461595"/>
            <a:ext cx="156321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8821003" y="102402"/>
            <a:ext cx="3370997" cy="122049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499978" y="314507"/>
            <a:ext cx="3692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spotkanie on-line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109299" y="127278"/>
            <a:ext cx="2299317" cy="9803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346076"/>
            <a:ext cx="1902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 stycznia 2021 r.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A39B80F-C7BA-478D-87D7-86CCECA0271D}"/>
              </a:ext>
            </a:extLst>
          </p:cNvPr>
          <p:cNvSpPr txBox="1"/>
          <p:nvPr/>
        </p:nvSpPr>
        <p:spPr>
          <a:xfrm>
            <a:off x="951391" y="1577123"/>
            <a:ext cx="10589287" cy="3709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Problematyka zebrania Prezydium Międzyregionalnej Sekcji Oświaty i Wychowania NSZZ „Solidarność”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 Gdańsku to m. in.: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1.Omówienie działań Prezydium Sekcji (przedstawienie komunikatów z Prezydiów on-line, Biuletyn Sekcji nr 22, zmiany na stronie internetowej Sekcji, wysyłka pakietów do KZ/KM – też życzenia i kalendarze).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2.Omówienie spraw technicznych Rady Sekcji planowanej w systemie zdalnym na 19 stycznia br. (łącznie Rada liczy 45 członków i 5 – Komisja Rewizyjna).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3.Przyjęcie propozycji do porządku Rady Sekcji.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4.Przyjęcie Stanowiska ws. przyspieszenia szczepień dla pracowników szkół.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7AE5B0AD-7C99-43D0-BA25-BC358D62DF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1106" y="6511924"/>
            <a:ext cx="8449788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2844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Obraz 1" descr="http://playingdaily.pl/wp-content/uploads/2013/10/solidarnosc_logo_fu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513" y="6276424"/>
            <a:ext cx="1311967" cy="73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rostokąt 10"/>
          <p:cNvSpPr/>
          <p:nvPr/>
        </p:nvSpPr>
        <p:spPr>
          <a:xfrm>
            <a:off x="742119" y="305782"/>
            <a:ext cx="101909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SZCZEPIENIE PRACOWNIKÓW SZKÓŁ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powrót do szkół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107" name="Picture 11" descr="library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1443" y="4687691"/>
            <a:ext cx="1279111" cy="140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2" descr="logo sekcj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9" y="985917"/>
            <a:ext cx="12954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7172416" y="6461595"/>
            <a:ext cx="156321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8821003" y="102402"/>
            <a:ext cx="3370997" cy="122049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499978" y="314507"/>
            <a:ext cx="3692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Stanowisko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Prezydium Sekcji</a:t>
            </a:r>
          </a:p>
        </p:txBody>
      </p:sp>
      <p:sp>
        <p:nvSpPr>
          <p:cNvPr id="8" name="Elipsa 7"/>
          <p:cNvSpPr/>
          <p:nvPr/>
        </p:nvSpPr>
        <p:spPr>
          <a:xfrm>
            <a:off x="109299" y="127278"/>
            <a:ext cx="2299317" cy="9803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346076"/>
            <a:ext cx="1902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 stycznia 2021 r.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A39B80F-C7BA-478D-87D7-86CCECA0271D}"/>
              </a:ext>
            </a:extLst>
          </p:cNvPr>
          <p:cNvSpPr txBox="1"/>
          <p:nvPr/>
        </p:nvSpPr>
        <p:spPr>
          <a:xfrm>
            <a:off x="891001" y="1962736"/>
            <a:ext cx="10651724" cy="31970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Prezydium … Sekcji, w związku z planem  powrotu od 18 stycznia br. do nauczania w trybie stacjonarnym uczniów klas I-III szkół podstawowych, popiera stanowisko oświatowej „Solidarności” w Olsztynie, aby </a:t>
            </a:r>
            <a:r>
              <a:rPr lang="pl-PL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podjąć wszelkie możliwe działania mające na celu przyspieszenie </a:t>
            </a:r>
            <a:r>
              <a:rPr lang="pl-PL" sz="18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dobrowolnych</a:t>
            </a:r>
            <a:r>
              <a:rPr lang="pl-PL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szczepień przeciw COVID-19 pracowników  szkół (nauczycieli i pracowników administracji i obsługi).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Uważamy, że </a:t>
            </a:r>
            <a:r>
              <a:rPr lang="pl-PL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pracownicy oświaty powinni być ujęci w planie szczepień jako pierwsza grupa po pracownikach medycznych. Przyjęcie takiej strategii pozwoli na powrót pozostałych uczniów do szkół, na powrót rodziny i społeczeństwa do normalności, zapobiegnie w większym  stopniu rozprzestrzenieniu się epidemii i zapewni bezpieczeństwo zdrowotne nie tylko pracowników ale również uczniów i ich rodzin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7AE5B0AD-7C99-43D0-BA25-BC358D62DF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1106" y="6511924"/>
            <a:ext cx="8449788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5485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DD1A8C50-F0E6-4B0A-8347-6B82E9B40B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5925" y="2669373"/>
            <a:ext cx="2886075" cy="4086225"/>
          </a:xfrm>
          <a:prstGeom prst="rect">
            <a:avLst/>
          </a:prstGeom>
        </p:spPr>
      </p:pic>
      <p:pic>
        <p:nvPicPr>
          <p:cNvPr id="4106" name="Obraz 1" descr="http://playingdaily.pl/wp-content/uploads/2013/10/solidarnosc_logo_fu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513" y="6276424"/>
            <a:ext cx="1311967" cy="73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rostokąt 10"/>
          <p:cNvSpPr/>
          <p:nvPr/>
        </p:nvSpPr>
        <p:spPr>
          <a:xfrm>
            <a:off x="742119" y="305782"/>
            <a:ext cx="101909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BIULETYN SEKCJI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nr 22</a:t>
            </a:r>
          </a:p>
        </p:txBody>
      </p:sp>
      <p:pic>
        <p:nvPicPr>
          <p:cNvPr id="4108" name="Picture 12" descr="logo sekcj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9" y="985917"/>
            <a:ext cx="12954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7172416" y="6461595"/>
            <a:ext cx="156321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8821003" y="102402"/>
            <a:ext cx="3370997" cy="122049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499978" y="314507"/>
            <a:ext cx="3692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Wysyłka pakietów do członków RS i KR</a:t>
            </a:r>
          </a:p>
        </p:txBody>
      </p:sp>
      <p:sp>
        <p:nvSpPr>
          <p:cNvPr id="8" name="Elipsa 7"/>
          <p:cNvSpPr/>
          <p:nvPr/>
        </p:nvSpPr>
        <p:spPr>
          <a:xfrm>
            <a:off x="109299" y="127278"/>
            <a:ext cx="2299317" cy="9803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-405260" y="399234"/>
            <a:ext cx="2813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Październik  - grudzień 2020 r.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A39B80F-C7BA-478D-87D7-86CCECA0271D}"/>
              </a:ext>
            </a:extLst>
          </p:cNvPr>
          <p:cNvSpPr txBox="1"/>
          <p:nvPr/>
        </p:nvSpPr>
        <p:spPr>
          <a:xfrm>
            <a:off x="895712" y="1139017"/>
            <a:ext cx="10589287" cy="58156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Zawiera między innymi szersze rozwinięcie działań naszej Sekcji w mijającym roku 2020 (kalendarium), w tym podejmowane decyzje w okresie epidemii COVID-19, zamknięcia szkół i edukacji zdalnej. W tej części są też zamieszczone wyniki badania ankietowego ws. płac nauczycieli i pracowników administracji oraz obsługi szkolnej.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Poza tym w Biuletynie są też zamieszczone m. in.: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• Informacja o stypendystach (XVIII edycja Funduszu Stypendialnego NSZZ „Solidarność” w Gdańsku);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• Kalendarz roku szkolnego 2020/21;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• Wykaz KZ/KM wchodzących w skład Sekcji (z aktualnymi tel., mailami);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• Informacja: „Jak wstąpić do NSZZ „Solidarność”?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• Władze Sekcji oraz dyżury członków Prezydium;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• Informacja o konferencji pt. „Sytuacja bibliotekarzy szkolnych” (odbyła się w Gdańsku 11 lutego 2020 r.);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• Informacja o Wojewódzkim Konkursie Muzycznym „Polska – moje miejsce, mój kraj”;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• Informacje inne: oferta biura prawnego, działu szkoleń, działu informacji.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7AE5B0AD-7C99-43D0-BA25-BC358D62DF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1106" y="6511924"/>
            <a:ext cx="8449788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512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Obraz 1" descr="http://playingdaily.pl/wp-content/uploads/2013/10/solidarnosc_logo_fu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513" y="6276424"/>
            <a:ext cx="1311967" cy="73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rostokąt 10"/>
          <p:cNvSpPr/>
          <p:nvPr/>
        </p:nvSpPr>
        <p:spPr>
          <a:xfrm>
            <a:off x="742119" y="305782"/>
            <a:ext cx="101909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STRONA SEKCJI</a:t>
            </a:r>
          </a:p>
        </p:txBody>
      </p:sp>
      <p:pic>
        <p:nvPicPr>
          <p:cNvPr id="4108" name="Picture 12" descr="logo sekcj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9" y="985917"/>
            <a:ext cx="12954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7172416" y="6461595"/>
            <a:ext cx="156321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8821003" y="102402"/>
            <a:ext cx="3370997" cy="122049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499978" y="314507"/>
            <a:ext cx="3692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Inne działania 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Prezydium Sekcji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109299" y="127278"/>
            <a:ext cx="2299317" cy="9803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-236930" y="215687"/>
            <a:ext cx="26455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Wrzesień - grudzień 2020 r., 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styczeń 2021 r.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A39B80F-C7BA-478D-87D7-86CCECA0271D}"/>
              </a:ext>
            </a:extLst>
          </p:cNvPr>
          <p:cNvSpPr txBox="1"/>
          <p:nvPr/>
        </p:nvSpPr>
        <p:spPr>
          <a:xfrm>
            <a:off x="895712" y="1139017"/>
            <a:ext cx="10589287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7AE5B0AD-7C99-43D0-BA25-BC358D62DF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1106" y="6511924"/>
            <a:ext cx="8449788" cy="42675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3060DB4A-1F53-4530-A0A7-AE7FA03CFFE4}"/>
              </a:ext>
            </a:extLst>
          </p:cNvPr>
          <p:cNvSpPr txBox="1"/>
          <p:nvPr/>
        </p:nvSpPr>
        <p:spPr>
          <a:xfrm>
            <a:off x="275207" y="657182"/>
            <a:ext cx="12156882" cy="5866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114300" algn="l"/>
              </a:tabLst>
            </a:pPr>
            <a:r>
              <a:rPr lang="pl-PL" dirty="0">
                <a:effectLst/>
                <a:ea typeface="Times New Roman" panose="02020603050405020304" pitchFamily="18" charset="0"/>
              </a:rPr>
              <a:t>			Zwracamy uwagę m. in. na:</a:t>
            </a:r>
          </a:p>
          <a:p>
            <a:pPr algn="just">
              <a:lnSpc>
                <a:spcPct val="150000"/>
              </a:lnSpc>
              <a:tabLst>
                <a:tab pos="114300" algn="l"/>
              </a:tabLst>
            </a:pPr>
            <a:r>
              <a:rPr lang="pl-PL" dirty="0">
                <a:effectLst/>
                <a:ea typeface="Times New Roman" panose="02020603050405020304" pitchFamily="18" charset="0"/>
              </a:rPr>
              <a:t>•	Aktualności (czyli materiały, które zamieszczamy na bieżąco);</a:t>
            </a:r>
          </a:p>
          <a:p>
            <a:pPr algn="just">
              <a:lnSpc>
                <a:spcPct val="150000"/>
              </a:lnSpc>
              <a:tabLst>
                <a:tab pos="114300" algn="l"/>
              </a:tabLst>
            </a:pPr>
            <a:r>
              <a:rPr lang="pl-PL" dirty="0">
                <a:effectLst/>
                <a:ea typeface="Times New Roman" panose="02020603050405020304" pitchFamily="18" charset="0"/>
              </a:rPr>
              <a:t>•	Struktura Sekcji (czyli skład Prezydium i Rady Sekcji, Komisji Rewizyjnej, delegaci na WZD Sekcji i KS);</a:t>
            </a:r>
          </a:p>
          <a:p>
            <a:pPr algn="just">
              <a:lnSpc>
                <a:spcPct val="150000"/>
              </a:lnSpc>
              <a:tabLst>
                <a:tab pos="114300" algn="l"/>
              </a:tabLst>
            </a:pPr>
            <a:r>
              <a:rPr lang="pl-PL" dirty="0">
                <a:effectLst/>
                <a:ea typeface="Times New Roman" panose="02020603050405020304" pitchFamily="18" charset="0"/>
              </a:rPr>
              <a:t>•	Wykaz KZ/KM (zawiera aktualny wykaz adresowo-kontaktowy organizacji związkowych należących do Sekcji);</a:t>
            </a:r>
          </a:p>
          <a:p>
            <a:pPr algn="just">
              <a:lnSpc>
                <a:spcPct val="150000"/>
              </a:lnSpc>
              <a:tabLst>
                <a:tab pos="114300" algn="l"/>
              </a:tabLst>
            </a:pPr>
            <a:r>
              <a:rPr lang="pl-PL" dirty="0">
                <a:effectLst/>
                <a:ea typeface="Times New Roman" panose="02020603050405020304" pitchFamily="18" charset="0"/>
              </a:rPr>
              <a:t>•	Jak wstąpić do NSZZ „Solidarność”? </a:t>
            </a:r>
          </a:p>
          <a:p>
            <a:pPr algn="just">
              <a:lnSpc>
                <a:spcPct val="150000"/>
              </a:lnSpc>
              <a:tabLst>
                <a:tab pos="114300" algn="l"/>
              </a:tabLst>
            </a:pPr>
            <a:r>
              <a:rPr lang="pl-PL" dirty="0">
                <a:effectLst/>
                <a:ea typeface="Times New Roman" panose="02020603050405020304" pitchFamily="18" charset="0"/>
              </a:rPr>
              <a:t>•	Porady prawne (zawiera informacje o bezpłatnej pomocy prawnej oraz o zasadach kontaktu z prawnikami);</a:t>
            </a:r>
          </a:p>
          <a:p>
            <a:pPr algn="just">
              <a:lnSpc>
                <a:spcPct val="150000"/>
              </a:lnSpc>
              <a:tabLst>
                <a:tab pos="114300" algn="l"/>
              </a:tabLst>
            </a:pPr>
            <a:r>
              <a:rPr lang="pl-PL" dirty="0">
                <a:effectLst/>
                <a:ea typeface="Times New Roman" panose="02020603050405020304" pitchFamily="18" charset="0"/>
              </a:rPr>
              <a:t>•	Biuletyny Sekcji;</a:t>
            </a:r>
          </a:p>
          <a:p>
            <a:pPr algn="just">
              <a:lnSpc>
                <a:spcPct val="150000"/>
              </a:lnSpc>
              <a:tabLst>
                <a:tab pos="114300" algn="l"/>
              </a:tabLst>
            </a:pPr>
            <a:r>
              <a:rPr lang="pl-PL" dirty="0">
                <a:effectLst/>
                <a:ea typeface="Times New Roman" panose="02020603050405020304" pitchFamily="18" charset="0"/>
              </a:rPr>
              <a:t>•	Historia oświatowej „Solidarności”;</a:t>
            </a:r>
          </a:p>
          <a:p>
            <a:pPr algn="just">
              <a:lnSpc>
                <a:spcPct val="150000"/>
              </a:lnSpc>
              <a:tabLst>
                <a:tab pos="114300" algn="l"/>
              </a:tabLst>
            </a:pPr>
            <a:r>
              <a:rPr lang="pl-PL" dirty="0">
                <a:effectLst/>
                <a:ea typeface="Times New Roman" panose="02020603050405020304" pitchFamily="18" charset="0"/>
              </a:rPr>
              <a:t>•	Zmiany w edukacji; </a:t>
            </a:r>
          </a:p>
          <a:p>
            <a:pPr algn="just">
              <a:lnSpc>
                <a:spcPct val="150000"/>
              </a:lnSpc>
              <a:tabLst>
                <a:tab pos="114300" algn="l"/>
              </a:tabLst>
            </a:pPr>
            <a:r>
              <a:rPr lang="pl-PL" dirty="0">
                <a:effectLst/>
                <a:ea typeface="Times New Roman" panose="02020603050405020304" pitchFamily="18" charset="0"/>
              </a:rPr>
              <a:t>•	Inne propozycje (są wybrane propozycje z działu szkoleń, pomocy z awansu zawodowego nauczycielom, mobbingu);</a:t>
            </a:r>
          </a:p>
          <a:p>
            <a:pPr algn="just">
              <a:lnSpc>
                <a:spcPct val="150000"/>
              </a:lnSpc>
              <a:tabLst>
                <a:tab pos="114300" algn="l"/>
              </a:tabLst>
            </a:pPr>
            <a:r>
              <a:rPr lang="pl-PL" dirty="0">
                <a:effectLst/>
                <a:ea typeface="Times New Roman" panose="02020603050405020304" pitchFamily="18" charset="0"/>
              </a:rPr>
              <a:t>•	Odznaczenia, medale, nagrody (zawiera wykaz odznaczonych – z inicjatywy NSZZ „Solidarność”);</a:t>
            </a:r>
          </a:p>
          <a:p>
            <a:pPr algn="just">
              <a:lnSpc>
                <a:spcPct val="150000"/>
              </a:lnSpc>
              <a:tabLst>
                <a:tab pos="114300" algn="l"/>
              </a:tabLst>
            </a:pPr>
            <a:r>
              <a:rPr lang="pl-PL" dirty="0">
                <a:effectLst/>
                <a:ea typeface="Times New Roman" panose="02020603050405020304" pitchFamily="18" charset="0"/>
              </a:rPr>
              <a:t>•	Fundusz stypendialny NSZZ „Solidarność” w Gdańsku;</a:t>
            </a:r>
          </a:p>
          <a:p>
            <a:pPr algn="just">
              <a:lnSpc>
                <a:spcPct val="150000"/>
              </a:lnSpc>
              <a:tabLst>
                <a:tab pos="114300" algn="l"/>
              </a:tabLst>
            </a:pPr>
            <a:r>
              <a:rPr lang="pl-PL" dirty="0">
                <a:effectLst/>
                <a:ea typeface="Times New Roman" panose="02020603050405020304" pitchFamily="18" charset="0"/>
              </a:rPr>
              <a:t>•	Odeszli… </a:t>
            </a:r>
          </a:p>
          <a:p>
            <a:pPr algn="just">
              <a:lnSpc>
                <a:spcPct val="150000"/>
              </a:lnSpc>
              <a:tabLst>
                <a:tab pos="114300" algn="l"/>
              </a:tabLst>
            </a:pPr>
            <a:r>
              <a:rPr lang="pl-PL" dirty="0">
                <a:effectLst/>
                <a:ea typeface="Times New Roman" panose="02020603050405020304" pitchFamily="18" charset="0"/>
              </a:rPr>
              <a:t>Zachęcamy do zapoznania się z zamieszczanymi materiałami.</a:t>
            </a:r>
          </a:p>
        </p:txBody>
      </p:sp>
    </p:spTree>
    <p:extLst>
      <p:ext uri="{BB962C8B-B14F-4D97-AF65-F5344CB8AC3E}">
        <p14:creationId xmlns:p14="http://schemas.microsoft.com/office/powerpoint/2010/main" val="23681837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Obraz 1" descr="http://playingdaily.pl/wp-content/uploads/2013/10/solidarnosc_logo_fu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513" y="6276424"/>
            <a:ext cx="1311967" cy="73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2" descr="logo sekcj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9339" y="1006483"/>
            <a:ext cx="12954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7172416" y="6461595"/>
            <a:ext cx="156321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491039" y="1139017"/>
            <a:ext cx="2299317" cy="9803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84488" y="1455959"/>
            <a:ext cx="2645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 stycznia 2021 r.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A39B80F-C7BA-478D-87D7-86CCECA0271D}"/>
              </a:ext>
            </a:extLst>
          </p:cNvPr>
          <p:cNvSpPr txBox="1"/>
          <p:nvPr/>
        </p:nvSpPr>
        <p:spPr>
          <a:xfrm>
            <a:off x="895712" y="1139017"/>
            <a:ext cx="10589287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7AE5B0AD-7C99-43D0-BA25-BC358D62DF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1106" y="6511924"/>
            <a:ext cx="8449788" cy="42675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3060DB4A-1F53-4530-A0A7-AE7FA03CFFE4}"/>
              </a:ext>
            </a:extLst>
          </p:cNvPr>
          <p:cNvSpPr txBox="1"/>
          <p:nvPr/>
        </p:nvSpPr>
        <p:spPr>
          <a:xfrm>
            <a:off x="621437" y="3047585"/>
            <a:ext cx="11043821" cy="3604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114300" algn="l"/>
              </a:tabLst>
            </a:pPr>
            <a:r>
              <a:rPr lang="pl-PL" dirty="0">
                <a:effectLst/>
                <a:ea typeface="Times New Roman" panose="02020603050405020304" pitchFamily="18" charset="0"/>
              </a:rPr>
              <a:t>					Dziękuję za uwagę.</a:t>
            </a:r>
          </a:p>
          <a:p>
            <a:pPr algn="just">
              <a:lnSpc>
                <a:spcPct val="150000"/>
              </a:lnSpc>
              <a:tabLst>
                <a:tab pos="114300" algn="l"/>
              </a:tabLst>
            </a:pPr>
            <a:r>
              <a:rPr lang="pl-PL" dirty="0">
                <a:ea typeface="Times New Roman" panose="02020603050405020304" pitchFamily="18" charset="0"/>
              </a:rPr>
              <a:t>						</a:t>
            </a:r>
            <a:r>
              <a:rPr lang="pl-PL" i="1" dirty="0">
                <a:ea typeface="Times New Roman" panose="02020603050405020304" pitchFamily="18" charset="0"/>
              </a:rPr>
              <a:t>Wojciech Książek</a:t>
            </a:r>
          </a:p>
          <a:p>
            <a:pPr algn="just">
              <a:lnSpc>
                <a:spcPct val="150000"/>
              </a:lnSpc>
              <a:tabLst>
                <a:tab pos="114300" algn="l"/>
              </a:tabLst>
            </a:pPr>
            <a:endParaRPr lang="pl-PL" i="1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tabLst>
                <a:tab pos="114300" algn="l"/>
              </a:tabLst>
            </a:pPr>
            <a:endParaRPr lang="pl-PL" i="1" dirty="0"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tabLst>
                <a:tab pos="114300" algn="l"/>
              </a:tabLst>
            </a:pPr>
            <a:endParaRPr lang="pl-PL" i="1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tabLst>
                <a:tab pos="114300" algn="l"/>
              </a:tabLst>
            </a:pPr>
            <a:endParaRPr lang="pl-PL" i="1" dirty="0"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tabLst>
                <a:tab pos="114300" algn="l"/>
              </a:tabLst>
            </a:pPr>
            <a:r>
              <a:rPr lang="pl-PL" sz="1400" i="1" dirty="0">
                <a:effectLst/>
                <a:ea typeface="Times New Roman" panose="02020603050405020304" pitchFamily="18" charset="0"/>
              </a:rPr>
              <a:t>																							Opr. Anna Kocik</a:t>
            </a:r>
          </a:p>
          <a:p>
            <a:pPr algn="just">
              <a:lnSpc>
                <a:spcPct val="150000"/>
              </a:lnSpc>
              <a:tabLst>
                <a:tab pos="114300" algn="l"/>
              </a:tabLst>
            </a:pPr>
            <a:endParaRPr lang="pl-PL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33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742119" y="6562939"/>
            <a:ext cx="118474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Międzyregionalna Sekcja Oświaty i Wychowania NSZZ	            z siedzibą w Gdańsku </a:t>
            </a:r>
            <a:endParaRPr kumimoji="0" lang="pl-PL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106" name="Obraz 1" descr="http://playingdaily.pl/wp-content/uploads/2013/10/solidarnosc_logo_fu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413" y="6251490"/>
            <a:ext cx="1311967" cy="73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rostokąt 10"/>
          <p:cNvSpPr/>
          <p:nvPr/>
        </p:nvSpPr>
        <p:spPr>
          <a:xfrm>
            <a:off x="742119" y="305782"/>
            <a:ext cx="101909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anose="020F0502020204030204" pitchFamily="34" charset="0"/>
                <a:cs typeface="+mn-cs"/>
              </a:rPr>
              <a:t>NAUCZYCIEL POMORZA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4108" name="Picture 12" descr="logo sekcj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9" y="985917"/>
            <a:ext cx="12954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10628790" y="6436733"/>
            <a:ext cx="156321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8821003" y="102402"/>
            <a:ext cx="3370997" cy="122049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821003" y="215183"/>
            <a:ext cx="3098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Udział </a:t>
            </a:r>
            <a:r>
              <a:rPr lang="pl-PL" b="1" i="1" dirty="0">
                <a:solidFill>
                  <a:srgbClr val="C00000"/>
                </a:solidFill>
                <a:cs typeface="Arial" pitchFamily="34" charset="0"/>
              </a:rPr>
              <a:t>przedstawiciela Prezydium Sekcji              </a:t>
            </a: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w komisji konkursowej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109299" y="127278"/>
            <a:ext cx="2299317" cy="9803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346076"/>
            <a:ext cx="2299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22, 29 września 2020 r.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A39B80F-C7BA-478D-87D7-86CCECA0271D}"/>
              </a:ext>
            </a:extLst>
          </p:cNvPr>
          <p:cNvSpPr txBox="1"/>
          <p:nvPr/>
        </p:nvSpPr>
        <p:spPr>
          <a:xfrm>
            <a:off x="1389819" y="1278922"/>
            <a:ext cx="962242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b="1" dirty="0">
                <a:solidFill>
                  <a:srgbClr val="000000"/>
                </a:solidFill>
              </a:rPr>
              <a:t>Wpłynęło 38 wniosków z woj. pomorskiego. </a:t>
            </a:r>
          </a:p>
          <a:p>
            <a:pPr algn="just">
              <a:lnSpc>
                <a:spcPct val="150000"/>
              </a:lnSpc>
            </a:pPr>
            <a:r>
              <a:rPr lang="pl-PL" b="1" dirty="0">
                <a:solidFill>
                  <a:srgbClr val="000000"/>
                </a:solidFill>
              </a:rPr>
              <a:t>Wnioskodawcami byli: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pl-PL" b="1" i="0" dirty="0">
                <a:solidFill>
                  <a:srgbClr val="333333"/>
                </a:solidFill>
                <a:effectLst/>
              </a:rPr>
              <a:t>dyrektor szkoły (28),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pl-PL" b="1" i="0" dirty="0">
                <a:solidFill>
                  <a:srgbClr val="333333"/>
                </a:solidFill>
                <a:effectLst/>
              </a:rPr>
              <a:t>organ prowadzący (7),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pl-PL" b="1" dirty="0">
                <a:solidFill>
                  <a:srgbClr val="333333"/>
                </a:solidFill>
              </a:rPr>
              <a:t>rada rodziców (2),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pl-PL" b="1" i="0" dirty="0">
                <a:solidFill>
                  <a:srgbClr val="333333"/>
                </a:solidFill>
                <a:effectLst/>
              </a:rPr>
              <a:t>samorząd uczniowski (1).</a:t>
            </a:r>
          </a:p>
          <a:p>
            <a:pPr algn="just">
              <a:lnSpc>
                <a:spcPct val="150000"/>
              </a:lnSpc>
            </a:pPr>
            <a:r>
              <a:rPr lang="pl-PL" b="1" dirty="0">
                <a:solidFill>
                  <a:srgbClr val="333333"/>
                </a:solidFill>
              </a:rPr>
              <a:t>Kapituła wybrała 10 finalistów, a Marszałek Województwa Pomorskiego laureata. </a:t>
            </a:r>
          </a:p>
          <a:p>
            <a:pPr algn="just">
              <a:lnSpc>
                <a:spcPct val="150000"/>
              </a:lnSpc>
            </a:pPr>
            <a:endParaRPr lang="pl-PL" b="1" i="0" dirty="0">
              <a:solidFill>
                <a:srgbClr val="333333"/>
              </a:solidFill>
              <a:effectLst/>
            </a:endParaRPr>
          </a:p>
          <a:p>
            <a:pPr algn="just">
              <a:lnSpc>
                <a:spcPct val="150000"/>
              </a:lnSpc>
            </a:pPr>
            <a:r>
              <a:rPr lang="pl-PL" b="1" i="0" dirty="0">
                <a:solidFill>
                  <a:srgbClr val="333333"/>
                </a:solidFill>
                <a:effectLst/>
              </a:rPr>
              <a:t>Nauczycielem Pomorza została </a:t>
            </a:r>
            <a:r>
              <a:rPr lang="pl-PL" b="1" i="0" dirty="0">
                <a:solidFill>
                  <a:srgbClr val="FF0000"/>
                </a:solidFill>
                <a:effectLst/>
              </a:rPr>
              <a:t>Maria </a:t>
            </a:r>
            <a:r>
              <a:rPr lang="pl-PL" b="1" i="0" dirty="0" err="1">
                <a:solidFill>
                  <a:srgbClr val="FF0000"/>
                </a:solidFill>
                <a:effectLst/>
              </a:rPr>
              <a:t>Seibert</a:t>
            </a:r>
            <a:r>
              <a:rPr lang="pl-PL" b="1" i="0" dirty="0">
                <a:solidFill>
                  <a:srgbClr val="333333"/>
                </a:solidFill>
                <a:effectLst/>
              </a:rPr>
              <a:t>, 35 lat pracy, nauczyciel muzyki i zajęć artystycznych  w I LO w Malborku.</a:t>
            </a:r>
          </a:p>
          <a:p>
            <a:pPr marL="285750" indent="-285750" algn="just">
              <a:buFontTx/>
              <a:buChar char="-"/>
            </a:pPr>
            <a:endParaRPr lang="pl-PL" b="1" i="0" dirty="0">
              <a:solidFill>
                <a:srgbClr val="33333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2514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9ED7D86D-F8C7-46BE-9C56-E301BC76B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8238" y="2633777"/>
            <a:ext cx="2206943" cy="1469263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742119" y="6562939"/>
            <a:ext cx="118474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Międzyregionalna Sekcja Oświaty i Wychowania NSZZ	            z siedzibą w Gdańsku </a:t>
            </a:r>
            <a:endParaRPr kumimoji="0" lang="pl-PL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106" name="Obraz 1" descr="http://playingdaily.pl/wp-content/uploads/2013/10/solidarnosc_logo_fu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413" y="6251490"/>
            <a:ext cx="1311967" cy="73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rostokąt 10"/>
          <p:cNvSpPr/>
          <p:nvPr/>
        </p:nvSpPr>
        <p:spPr>
          <a:xfrm>
            <a:off x="742119" y="305782"/>
            <a:ext cx="101909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anose="020F0502020204030204" pitchFamily="34" charset="0"/>
                <a:cs typeface="+mn-cs"/>
              </a:rPr>
              <a:t>NAGRODY MARSZAŁKA WOJEWÓDZTWA POMORSKIEGO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4108" name="Picture 12" descr="logo sekcj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9" y="985917"/>
            <a:ext cx="12954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10628790" y="6436733"/>
            <a:ext cx="156321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8821003" y="102402"/>
            <a:ext cx="3370997" cy="122049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821003" y="215183"/>
            <a:ext cx="3098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Udział </a:t>
            </a:r>
            <a:r>
              <a:rPr lang="pl-PL" b="1" i="1" dirty="0">
                <a:solidFill>
                  <a:srgbClr val="C00000"/>
                </a:solidFill>
                <a:cs typeface="Arial" pitchFamily="34" charset="0"/>
              </a:rPr>
              <a:t>przedstawiciela Prezydium Sekcji              </a:t>
            </a: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w komisji nagród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109299" y="127278"/>
            <a:ext cx="2299317" cy="9803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346076"/>
            <a:ext cx="2299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 października 2020 r.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A39B80F-C7BA-478D-87D7-86CCECA0271D}"/>
              </a:ext>
            </a:extLst>
          </p:cNvPr>
          <p:cNvSpPr txBox="1"/>
          <p:nvPr/>
        </p:nvSpPr>
        <p:spPr>
          <a:xfrm>
            <a:off x="1389819" y="1278922"/>
            <a:ext cx="9622429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pl-PL" b="1" dirty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l-PL" b="1" dirty="0">
                <a:solidFill>
                  <a:srgbClr val="000000"/>
                </a:solidFill>
              </a:rPr>
              <a:t>Na wniosek Sekcji Nagrodę Marszałka Województwa Pomorskiego otrzymały:</a:t>
            </a:r>
          </a:p>
          <a:p>
            <a:pPr algn="just">
              <a:lnSpc>
                <a:spcPct val="150000"/>
              </a:lnSpc>
            </a:pPr>
            <a:r>
              <a:rPr lang="pl-PL" sz="2400" b="1" i="0" dirty="0">
                <a:solidFill>
                  <a:schemeClr val="accent5"/>
                </a:solidFill>
                <a:effectLst/>
              </a:rPr>
              <a:t>Ludwika </a:t>
            </a:r>
            <a:r>
              <a:rPr lang="pl-PL" sz="2400" b="1" i="0" dirty="0" err="1">
                <a:solidFill>
                  <a:schemeClr val="accent5"/>
                </a:solidFill>
                <a:effectLst/>
              </a:rPr>
              <a:t>Szpuna</a:t>
            </a:r>
            <a:r>
              <a:rPr lang="pl-PL" sz="2400" b="1" dirty="0" err="1">
                <a:solidFill>
                  <a:schemeClr val="accent5"/>
                </a:solidFill>
              </a:rPr>
              <a:t>r</a:t>
            </a:r>
            <a:r>
              <a:rPr lang="pl-PL" sz="2400" b="1" dirty="0">
                <a:solidFill>
                  <a:schemeClr val="accent5"/>
                </a:solidFill>
              </a:rPr>
              <a:t> </a:t>
            </a:r>
            <a:r>
              <a:rPr lang="pl-PL" b="1" dirty="0">
                <a:solidFill>
                  <a:srgbClr val="000000"/>
                </a:solidFill>
              </a:rPr>
              <a:t>z </a:t>
            </a:r>
            <a:r>
              <a:rPr lang="pl-PL" b="1" dirty="0" err="1">
                <a:solidFill>
                  <a:srgbClr val="000000"/>
                </a:solidFill>
              </a:rPr>
              <a:t>SOSzW</a:t>
            </a:r>
            <a:r>
              <a:rPr lang="pl-PL" b="1" dirty="0">
                <a:solidFill>
                  <a:srgbClr val="000000"/>
                </a:solidFill>
              </a:rPr>
              <a:t> nr 2 w Wejherowie – </a:t>
            </a:r>
            <a:r>
              <a:rPr lang="pl-PL" b="1" dirty="0">
                <a:solidFill>
                  <a:srgbClr val="FF0000"/>
                </a:solidFill>
              </a:rPr>
              <a:t>przewodnicząca KZ,</a:t>
            </a:r>
          </a:p>
          <a:p>
            <a:pPr algn="just">
              <a:lnSpc>
                <a:spcPct val="150000"/>
              </a:lnSpc>
            </a:pPr>
            <a:r>
              <a:rPr lang="pl-PL" sz="2200" b="1" i="0" dirty="0">
                <a:solidFill>
                  <a:schemeClr val="accent5"/>
                </a:solidFill>
                <a:effectLst/>
              </a:rPr>
              <a:t>Barbara Paszkowska </a:t>
            </a:r>
            <a:r>
              <a:rPr lang="pl-PL" b="1" dirty="0">
                <a:solidFill>
                  <a:srgbClr val="000000"/>
                </a:solidFill>
              </a:rPr>
              <a:t>z </a:t>
            </a:r>
            <a:r>
              <a:rPr lang="pl-PL" b="1" dirty="0" err="1">
                <a:solidFill>
                  <a:srgbClr val="000000"/>
                </a:solidFill>
              </a:rPr>
              <a:t>WZSzP</a:t>
            </a:r>
            <a:r>
              <a:rPr lang="pl-PL" b="1" dirty="0">
                <a:solidFill>
                  <a:srgbClr val="000000"/>
                </a:solidFill>
              </a:rPr>
              <a:t> nr 2 w Gdańsku – </a:t>
            </a:r>
            <a:r>
              <a:rPr lang="pl-PL" b="1" dirty="0">
                <a:solidFill>
                  <a:srgbClr val="FF0000"/>
                </a:solidFill>
              </a:rPr>
              <a:t>przewodnicząca Koła.</a:t>
            </a:r>
          </a:p>
          <a:p>
            <a:pPr algn="ctr">
              <a:lnSpc>
                <a:spcPct val="150000"/>
              </a:lnSpc>
            </a:pPr>
            <a:r>
              <a:rPr lang="pl-PL" sz="2400" b="1" dirty="0">
                <a:solidFill>
                  <a:srgbClr val="FF0000"/>
                </a:solidFill>
              </a:rPr>
              <a:t>Gratulujemy!!!</a:t>
            </a:r>
          </a:p>
          <a:p>
            <a:pPr algn="just">
              <a:lnSpc>
                <a:spcPct val="150000"/>
              </a:lnSpc>
            </a:pPr>
            <a:endParaRPr lang="pl-PL" b="1" dirty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l-PL" b="1" dirty="0">
                <a:solidFill>
                  <a:srgbClr val="000000"/>
                </a:solidFill>
              </a:rPr>
              <a:t>Przyznano 13 nagród Marszałka Województwa Pomorskiego.</a:t>
            </a:r>
          </a:p>
          <a:p>
            <a:pPr algn="just">
              <a:lnSpc>
                <a:spcPct val="150000"/>
              </a:lnSpc>
            </a:pPr>
            <a:r>
              <a:rPr lang="pl-PL" b="1" dirty="0">
                <a:solidFill>
                  <a:srgbClr val="000000"/>
                </a:solidFill>
              </a:rPr>
              <a:t>Liczba nagród wg szkół:</a:t>
            </a:r>
          </a:p>
          <a:p>
            <a:pPr algn="just">
              <a:lnSpc>
                <a:spcPct val="150000"/>
              </a:lnSpc>
            </a:pPr>
            <a:r>
              <a:rPr lang="pl-PL" b="1" i="0" dirty="0" err="1">
                <a:solidFill>
                  <a:srgbClr val="000000"/>
                </a:solidFill>
                <a:effectLst/>
              </a:rPr>
              <a:t>WZSzP</a:t>
            </a:r>
            <a:r>
              <a:rPr lang="pl-PL" b="1" i="0" dirty="0">
                <a:solidFill>
                  <a:srgbClr val="000000"/>
                </a:solidFill>
                <a:effectLst/>
              </a:rPr>
              <a:t> nr 2 w Gdańsku – 4 (70-lecie szkoły), </a:t>
            </a:r>
            <a:r>
              <a:rPr lang="pl-PL" b="1" i="0" dirty="0" err="1">
                <a:solidFill>
                  <a:srgbClr val="333333"/>
                </a:solidFill>
                <a:effectLst/>
              </a:rPr>
              <a:t>WZSzP</a:t>
            </a:r>
            <a:r>
              <a:rPr lang="pl-PL" b="1" i="0" dirty="0">
                <a:solidFill>
                  <a:srgbClr val="333333"/>
                </a:solidFill>
                <a:effectLst/>
              </a:rPr>
              <a:t> w Sztumie – 3 (60-lecie szkoły),</a:t>
            </a:r>
          </a:p>
          <a:p>
            <a:pPr algn="just">
              <a:lnSpc>
                <a:spcPct val="150000"/>
              </a:lnSpc>
            </a:pPr>
            <a:r>
              <a:rPr lang="pl-PL" b="1" i="0" dirty="0" err="1">
                <a:solidFill>
                  <a:srgbClr val="333333"/>
                </a:solidFill>
                <a:effectLst/>
              </a:rPr>
              <a:t>WZSzP</a:t>
            </a:r>
            <a:r>
              <a:rPr lang="pl-PL" b="1" i="0" dirty="0">
                <a:solidFill>
                  <a:srgbClr val="333333"/>
                </a:solidFill>
                <a:effectLst/>
              </a:rPr>
              <a:t> w Słupsku – 1, </a:t>
            </a:r>
            <a:r>
              <a:rPr lang="pl-PL" b="1" dirty="0" err="1">
                <a:solidFill>
                  <a:srgbClr val="333333"/>
                </a:solidFill>
              </a:rPr>
              <a:t>SOSzW</a:t>
            </a:r>
            <a:r>
              <a:rPr lang="pl-PL" b="1" dirty="0">
                <a:solidFill>
                  <a:srgbClr val="333333"/>
                </a:solidFill>
              </a:rPr>
              <a:t> nr 2 w Wejherowie – 1, </a:t>
            </a:r>
            <a:r>
              <a:rPr lang="pl-PL" b="1" i="0" dirty="0">
                <a:solidFill>
                  <a:srgbClr val="333333"/>
                </a:solidFill>
                <a:effectLst/>
              </a:rPr>
              <a:t>CEN w Gdańsku – 2, </a:t>
            </a:r>
            <a:r>
              <a:rPr lang="pl-PL" b="1" dirty="0">
                <a:solidFill>
                  <a:srgbClr val="333333"/>
                </a:solidFill>
              </a:rPr>
              <a:t>ODN – 1, </a:t>
            </a:r>
          </a:p>
          <a:p>
            <a:pPr algn="just">
              <a:lnSpc>
                <a:spcPct val="150000"/>
              </a:lnSpc>
            </a:pPr>
            <a:r>
              <a:rPr lang="pl-PL" b="1" i="0" dirty="0">
                <a:solidFill>
                  <a:srgbClr val="333333"/>
                </a:solidFill>
                <a:effectLst/>
              </a:rPr>
              <a:t>PBW w Gdańsku – 1.</a:t>
            </a:r>
          </a:p>
          <a:p>
            <a:pPr marL="285750" indent="-285750" algn="just">
              <a:buFontTx/>
              <a:buChar char="-"/>
            </a:pPr>
            <a:endParaRPr lang="pl-PL" b="1" i="0" dirty="0">
              <a:solidFill>
                <a:srgbClr val="33333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79176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742119" y="6562939"/>
            <a:ext cx="118474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Międzyregionalna Sekcja Oświaty i Wychowania NSZZ	            z siedzibą w Gdańsku </a:t>
            </a:r>
            <a:endParaRPr kumimoji="0" lang="pl-PL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106" name="Obraz 1" descr="http://playingdaily.pl/wp-content/uploads/2013/10/solidarnosc_logo_fu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413" y="6251490"/>
            <a:ext cx="1311967" cy="73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rostokąt 10"/>
          <p:cNvSpPr/>
          <p:nvPr/>
        </p:nvSpPr>
        <p:spPr>
          <a:xfrm>
            <a:off x="742119" y="305782"/>
            <a:ext cx="101909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000" b="1" dirty="0">
                <a:solidFill>
                  <a:srgbClr val="0070C0"/>
                </a:solidFill>
                <a:ea typeface="Calibri" panose="020F0502020204030204" pitchFamily="34" charset="0"/>
              </a:rPr>
              <a:t>SPOTKANIE PREZYDIUM SEKCJI</a:t>
            </a: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Calibri" panose="020F0502020204030204" pitchFamily="34" charset="0"/>
              <a:cs typeface="+mn-cs"/>
            </a:endParaRPr>
          </a:p>
        </p:txBody>
      </p:sp>
      <p:pic>
        <p:nvPicPr>
          <p:cNvPr id="4108" name="Picture 12" descr="logo sekcj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9" y="985917"/>
            <a:ext cx="12954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10628790" y="6436733"/>
            <a:ext cx="156321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8821003" y="102402"/>
            <a:ext cx="3370997" cy="7694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109299" y="127278"/>
            <a:ext cx="2299317" cy="9803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346076"/>
            <a:ext cx="2078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 października 2020 r.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A39B80F-C7BA-478D-87D7-86CCECA0271D}"/>
              </a:ext>
            </a:extLst>
          </p:cNvPr>
          <p:cNvSpPr txBox="1"/>
          <p:nvPr/>
        </p:nvSpPr>
        <p:spPr>
          <a:xfrm>
            <a:off x="1389819" y="1278922"/>
            <a:ext cx="9622429" cy="39273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b="0" i="0" dirty="0">
                <a:solidFill>
                  <a:srgbClr val="000000"/>
                </a:solidFill>
                <a:effectLst/>
              </a:rPr>
              <a:t>Prezydium Sekcji przyjęło następujące dokumenty:</a:t>
            </a:r>
          </a:p>
          <a:p>
            <a:pPr algn="just"/>
            <a:endParaRPr lang="pl-PL" b="0" i="0" dirty="0">
              <a:solidFill>
                <a:srgbClr val="000000"/>
              </a:solidFill>
              <a:effectLst/>
            </a:endParaRPr>
          </a:p>
          <a:p>
            <a:pPr algn="just">
              <a:lnSpc>
                <a:spcPct val="150000"/>
              </a:lnSpc>
            </a:pPr>
            <a:r>
              <a:rPr lang="pl-PL" b="0" i="0" dirty="0">
                <a:solidFill>
                  <a:srgbClr val="000000"/>
                </a:solidFill>
                <a:effectLst/>
              </a:rPr>
              <a:t>1. </a:t>
            </a:r>
            <a:r>
              <a:rPr lang="pl-PL" b="1" i="0" dirty="0">
                <a:solidFill>
                  <a:srgbClr val="000000"/>
                </a:solidFill>
                <a:effectLst/>
              </a:rPr>
              <a:t>Apel do MEN i organów prowadzących </a:t>
            </a:r>
            <a:r>
              <a:rPr lang="pl-PL" b="0" i="0" dirty="0">
                <a:solidFill>
                  <a:srgbClr val="000000"/>
                </a:solidFill>
                <a:effectLst/>
              </a:rPr>
              <a:t>ws. doprecyzowania zasad edukacji on-line, w tym zapłaty za nauczanie w systemie hybrydowym praktycznie przez dwóch nauczycieli.</a:t>
            </a:r>
          </a:p>
          <a:p>
            <a:pPr algn="just">
              <a:lnSpc>
                <a:spcPct val="150000"/>
              </a:lnSpc>
            </a:pPr>
            <a:r>
              <a:rPr lang="pl-PL" b="0" i="0" dirty="0">
                <a:solidFill>
                  <a:srgbClr val="000000"/>
                </a:solidFill>
                <a:effectLst/>
              </a:rPr>
              <a:t>2. </a:t>
            </a:r>
            <a:r>
              <a:rPr lang="pl-PL" b="1" i="0" dirty="0">
                <a:solidFill>
                  <a:srgbClr val="000000"/>
                </a:solidFill>
                <a:effectLst/>
              </a:rPr>
              <a:t>Stanowisko ws. zawieszania w 2020 r. środków finansowych, ustawowo zapisanych, przez niektóre samorządy na nagrody </a:t>
            </a:r>
            <a:r>
              <a:rPr lang="pl-PL" b="0" i="0" dirty="0">
                <a:solidFill>
                  <a:srgbClr val="000000"/>
                </a:solidFill>
                <a:effectLst/>
              </a:rPr>
              <a:t>dla nauczycieli i dyrektorów szkół.</a:t>
            </a:r>
          </a:p>
          <a:p>
            <a:pPr algn="just">
              <a:lnSpc>
                <a:spcPct val="150000"/>
              </a:lnSpc>
            </a:pPr>
            <a:r>
              <a:rPr lang="pl-PL" b="0" i="0" dirty="0">
                <a:solidFill>
                  <a:srgbClr val="000000"/>
                </a:solidFill>
                <a:effectLst/>
              </a:rPr>
              <a:t>3. </a:t>
            </a:r>
            <a:r>
              <a:rPr lang="pl-PL" b="1" i="0" dirty="0">
                <a:solidFill>
                  <a:srgbClr val="000000"/>
                </a:solidFill>
                <a:effectLst/>
              </a:rPr>
              <a:t>List – apel o ew. uwagi do otrzymanej odpowiedzi MEN na postulaty ws. sytuacji nauczycieli – bibliotekarzy szkolnych.</a:t>
            </a:r>
          </a:p>
          <a:p>
            <a:pPr algn="just">
              <a:lnSpc>
                <a:spcPct val="150000"/>
              </a:lnSpc>
            </a:pPr>
            <a:r>
              <a:rPr lang="pl-PL" b="0" i="0" dirty="0">
                <a:solidFill>
                  <a:srgbClr val="000000"/>
                </a:solidFill>
                <a:effectLst/>
              </a:rPr>
              <a:t>4. </a:t>
            </a:r>
            <a:r>
              <a:rPr lang="pl-PL" b="1" i="0" dirty="0">
                <a:solidFill>
                  <a:srgbClr val="000000"/>
                </a:solidFill>
                <a:effectLst/>
              </a:rPr>
              <a:t>Tekst podziękowań-życzeń z okazji Dnia Edukacji Narodowej</a:t>
            </a:r>
            <a:r>
              <a:rPr lang="pl-PL" b="0" i="0" dirty="0">
                <a:solidFill>
                  <a:srgbClr val="000000"/>
                </a:solidFill>
                <a:effectLst/>
              </a:rPr>
              <a:t>, w którym akcentuje znaczenie wysiłku nauczycieli oraz pracowników administracji i obsługi szkolnej.</a:t>
            </a:r>
            <a:endParaRPr lang="pl-PL" b="1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950B20CE-F38A-487B-B93E-463727AB70BB}"/>
              </a:ext>
            </a:extLst>
          </p:cNvPr>
          <p:cNvSpPr txBox="1"/>
          <p:nvPr/>
        </p:nvSpPr>
        <p:spPr>
          <a:xfrm>
            <a:off x="9345182" y="275955"/>
            <a:ext cx="25672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i="1" dirty="0">
                <a:solidFill>
                  <a:srgbClr val="C00000"/>
                </a:solidFill>
              </a:rPr>
              <a:t>zebranie w trybie on-line</a:t>
            </a:r>
          </a:p>
        </p:txBody>
      </p:sp>
    </p:spTree>
    <p:extLst>
      <p:ext uri="{BB962C8B-B14F-4D97-AF65-F5344CB8AC3E}">
        <p14:creationId xmlns:p14="http://schemas.microsoft.com/office/powerpoint/2010/main" val="323686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742119" y="6562939"/>
            <a:ext cx="118474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Międzyregionalna Sekcja Oświaty i Wychowania NSZZ	            z siedzibą w Gdańsku </a:t>
            </a:r>
            <a:endParaRPr kumimoji="0" lang="pl-PL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106" name="Obraz 1" descr="http://playingdaily.pl/wp-content/uploads/2013/10/solidarnosc_logo_fu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413" y="6251490"/>
            <a:ext cx="1311967" cy="73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rostokąt 10"/>
          <p:cNvSpPr/>
          <p:nvPr/>
        </p:nvSpPr>
        <p:spPr>
          <a:xfrm>
            <a:off x="742119" y="305782"/>
            <a:ext cx="101909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anose="020F0502020204030204" pitchFamily="34" charset="0"/>
                <a:cs typeface="+mn-cs"/>
              </a:rPr>
              <a:t>WYNAGRODZENIE NAUCZYCIELI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000" b="1" dirty="0">
                <a:solidFill>
                  <a:srgbClr val="0070C0"/>
                </a:solidFill>
              </a:rPr>
              <a:t>nauczanie zdalne i hybrydowe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4108" name="Picture 12" descr="logo sekcj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9" y="985917"/>
            <a:ext cx="12954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10628790" y="6436733"/>
            <a:ext cx="156321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8821003" y="102402"/>
            <a:ext cx="3370997" cy="122049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957051" y="339586"/>
            <a:ext cx="3098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Apel Prezydium Sekcji 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do MEN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109299" y="127278"/>
            <a:ext cx="2299317" cy="9803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346076"/>
            <a:ext cx="2078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 października 2020 r.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A39B80F-C7BA-478D-87D7-86CCECA0271D}"/>
              </a:ext>
            </a:extLst>
          </p:cNvPr>
          <p:cNvSpPr txBox="1"/>
          <p:nvPr/>
        </p:nvSpPr>
        <p:spPr>
          <a:xfrm>
            <a:off x="1389819" y="1278922"/>
            <a:ext cx="9622429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b="0" i="0" dirty="0">
                <a:solidFill>
                  <a:srgbClr val="000000"/>
                </a:solidFill>
                <a:effectLst/>
              </a:rPr>
              <a:t>Prezydium Międzyregionalnej Sekcji Oświaty i Wychowania NSZZ „Solidarność” z siedzibą w Gdańsku </a:t>
            </a:r>
            <a:r>
              <a:rPr lang="pl-PL" b="1" i="0" dirty="0">
                <a:solidFill>
                  <a:srgbClr val="000000"/>
                </a:solidFill>
                <a:effectLst/>
              </a:rPr>
              <a:t>oczekuje zmiany prawnych rozwiązań w zakresie   … nauczania zdalnego lub tzw. hybrydowego</a:t>
            </a:r>
            <a:r>
              <a:rPr lang="pl-PL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algn="just"/>
            <a:endParaRPr lang="pl-PL" b="0" i="0" dirty="0">
              <a:solidFill>
                <a:srgbClr val="000000"/>
              </a:solidFill>
              <a:effectLst/>
            </a:endParaRPr>
          </a:p>
          <a:p>
            <a:pPr algn="just"/>
            <a:r>
              <a:rPr lang="pl-PL" dirty="0">
                <a:solidFill>
                  <a:srgbClr val="000000"/>
                </a:solidFill>
              </a:rPr>
              <a:t>… </a:t>
            </a:r>
            <a:r>
              <a:rPr lang="pl-PL" b="1" dirty="0">
                <a:solidFill>
                  <a:srgbClr val="000000"/>
                </a:solidFill>
              </a:rPr>
              <a:t>g</a:t>
            </a:r>
            <a:r>
              <a:rPr lang="pl-PL" b="1" i="0" dirty="0">
                <a:solidFill>
                  <a:srgbClr val="000000"/>
                </a:solidFill>
                <a:effectLst/>
              </a:rPr>
              <a:t>dy nauczyciel przebywa na kwarantannie i prowadzi zajęcia on-line, to należy podjąć działania na rzecz wynagradzania nie tylko nauczyciela prowadzącego zdalne nauczanie, ale też drugiego nauczyciela, który jest w tym czasie z uczniami w sali lekcyjnej</a:t>
            </a:r>
            <a:r>
              <a:rPr lang="pl-PL" b="0" i="0" dirty="0">
                <a:solidFill>
                  <a:srgbClr val="000000"/>
                </a:solidFill>
                <a:effectLst/>
              </a:rPr>
              <a:t> … i</a:t>
            </a:r>
            <a:r>
              <a:rPr lang="pl-PL" b="1" i="0" dirty="0">
                <a:solidFill>
                  <a:srgbClr val="000000"/>
                </a:solidFill>
                <a:effectLst/>
              </a:rPr>
              <a:t> pełni również rolę dydaktyczną, wspomagającą zdalną pracę nauczyciela i bieżącą pracę uczniów a nie pełni więc wyłącznie funkcji opiekuńczej. </a:t>
            </a:r>
            <a:r>
              <a:rPr lang="pl-PL" b="0" i="0" dirty="0">
                <a:solidFill>
                  <a:srgbClr val="000000"/>
                </a:solidFill>
                <a:effectLst/>
              </a:rPr>
              <a:t>Musi uruchomić sprzęt, kontrolować pracę uczniów i realizację poleceń nauczyciela,  dyscyplinować uczniów. W niektórych sytuacjach uzupełnia pracę dydaktyczną o takie środki, jak: filmy, prezentacje lub animacje potrzebne do przeprowadzenia lekcji, indywidualizuje proces dydaktyczny uczniom wymagającym wsparcia. Natomiast w sytuacji, gdy są kłopoty </a:t>
            </a:r>
          </a:p>
          <a:p>
            <a:pPr algn="just"/>
            <a:r>
              <a:rPr lang="pl-PL" b="0" i="0" dirty="0">
                <a:solidFill>
                  <a:srgbClr val="000000"/>
                </a:solidFill>
                <a:effectLst/>
              </a:rPr>
              <a:t>z połączeniem lub ze sprzętem, sam musi kontynuować prowadzenie zajęć.  </a:t>
            </a:r>
          </a:p>
          <a:p>
            <a:pPr algn="just"/>
            <a:r>
              <a:rPr lang="pl-PL" b="1" i="0" dirty="0">
                <a:solidFill>
                  <a:srgbClr val="000000"/>
                </a:solidFill>
                <a:effectLst/>
              </a:rPr>
              <a:t>Te wszystkie czynności i działania nauczyciela wykraczają znacznie poza spektrum zajęć opiekuńczych.</a:t>
            </a:r>
          </a:p>
          <a:p>
            <a:pPr algn="just"/>
            <a:endParaRPr lang="pl-PL" b="1" i="0" dirty="0">
              <a:solidFill>
                <a:srgbClr val="000000"/>
              </a:solidFill>
              <a:effectLst/>
            </a:endParaRPr>
          </a:p>
          <a:p>
            <a:pPr algn="just"/>
            <a:r>
              <a:rPr lang="pl-PL" b="1" i="0" dirty="0">
                <a:solidFill>
                  <a:srgbClr val="000000"/>
                </a:solidFill>
                <a:effectLst/>
              </a:rPr>
              <a:t>Pozbawienie nauczycieli wynagrodzenia za wykonaną pracę na rzecz ucznia jest nie do zaakceptowania przez NSZZ „Solidarność”…</a:t>
            </a:r>
            <a:endParaRPr lang="pl-PL" b="1" i="0" dirty="0">
              <a:solidFill>
                <a:srgbClr val="33333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81948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742119" y="6562939"/>
            <a:ext cx="118474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Międzyregionalna Sekcja Oświaty i Wychowania NSZZ	            z siedzibą w Gdańsku </a:t>
            </a:r>
            <a:endParaRPr kumimoji="0" lang="pl-PL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106" name="Obraz 1" descr="http://playingdaily.pl/wp-content/uploads/2013/10/solidarnosc_logo_fu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413" y="6251490"/>
            <a:ext cx="1311967" cy="73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rostokąt 10"/>
          <p:cNvSpPr/>
          <p:nvPr/>
        </p:nvSpPr>
        <p:spPr>
          <a:xfrm>
            <a:off x="742119" y="305782"/>
            <a:ext cx="101909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anose="020F0502020204030204" pitchFamily="34" charset="0"/>
                <a:cs typeface="+mn-cs"/>
              </a:rPr>
              <a:t>NAGRODY DLA NAUCZYCIELI</a:t>
            </a:r>
          </a:p>
        </p:txBody>
      </p:sp>
      <p:pic>
        <p:nvPicPr>
          <p:cNvPr id="4108" name="Picture 12" descr="logo sekcj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9" y="985917"/>
            <a:ext cx="12954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10628790" y="6436733"/>
            <a:ext cx="156321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8821003" y="102402"/>
            <a:ext cx="3370997" cy="122049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957051" y="140845"/>
            <a:ext cx="30988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Stanowisko 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Prezydium Sekcji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i="1" dirty="0">
                <a:solidFill>
                  <a:srgbClr val="C00000"/>
                </a:solidFill>
                <a:cs typeface="Arial" pitchFamily="34" charset="0"/>
              </a:rPr>
              <a:t>kierowane do organów prowadzących</a:t>
            </a: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</a:p>
        </p:txBody>
      </p:sp>
      <p:sp>
        <p:nvSpPr>
          <p:cNvPr id="8" name="Elipsa 7"/>
          <p:cNvSpPr/>
          <p:nvPr/>
        </p:nvSpPr>
        <p:spPr>
          <a:xfrm>
            <a:off x="109299" y="127278"/>
            <a:ext cx="2299317" cy="9803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346076"/>
            <a:ext cx="2078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 października 2020 r.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A39B80F-C7BA-478D-87D7-86CCECA0271D}"/>
              </a:ext>
            </a:extLst>
          </p:cNvPr>
          <p:cNvSpPr txBox="1"/>
          <p:nvPr/>
        </p:nvSpPr>
        <p:spPr>
          <a:xfrm>
            <a:off x="1389819" y="1278922"/>
            <a:ext cx="9622429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dirty="0">
                <a:solidFill>
                  <a:srgbClr val="000000"/>
                </a:solidFill>
                <a:effectLst/>
              </a:rPr>
              <a:t>Prezydium Międzyregionalnej Sekcji Oświaty i Wychowania NSZZ „Solidarność” z siedzibą w Gdańsku </a:t>
            </a:r>
            <a:r>
              <a:rPr lang="pl-PL" sz="2000" b="1" dirty="0">
                <a:solidFill>
                  <a:srgbClr val="000000"/>
                </a:solidFill>
                <a:effectLst/>
              </a:rPr>
              <a:t>wyraża swój sprzeciw wobec pojawiających się praktyk samorządowych zawieszających w roku 2020 przyznawanie nagród dla nauczycieli i dyrektorów przez JST.</a:t>
            </a:r>
          </a:p>
          <a:p>
            <a:pPr algn="just"/>
            <a:endParaRPr lang="pl-PL" sz="2000" b="0" dirty="0">
              <a:solidFill>
                <a:srgbClr val="000000"/>
              </a:solidFill>
              <a:effectLst/>
            </a:endParaRPr>
          </a:p>
          <a:p>
            <a:pPr algn="just"/>
            <a:r>
              <a:rPr lang="pl-PL" sz="2000" b="0" dirty="0">
                <a:solidFill>
                  <a:srgbClr val="000000"/>
                </a:solidFill>
                <a:effectLst/>
              </a:rPr>
              <a:t>…wymóg ten wynika z art. 49 ustawy Karta nauczyciela, w którym czytamy m. in.:</a:t>
            </a:r>
          </a:p>
          <a:p>
            <a:pPr algn="just"/>
            <a:r>
              <a:rPr lang="pl-PL" sz="2000" b="0" dirty="0">
                <a:solidFill>
                  <a:srgbClr val="000000"/>
                </a:solidFill>
                <a:effectLst/>
              </a:rPr>
              <a:t>1. </a:t>
            </a:r>
            <a:r>
              <a:rPr lang="pl-PL" sz="2000" b="1" dirty="0">
                <a:solidFill>
                  <a:srgbClr val="000000"/>
                </a:solidFill>
                <a:effectLst/>
              </a:rPr>
              <a:t>Tworzy się specjalny fundusz na nagrody dla nauczycieli za ich osiągnięcia dydaktyczno-wychowawcz</a:t>
            </a:r>
            <a:r>
              <a:rPr lang="pl-PL" sz="2000" b="0" dirty="0">
                <a:solidFill>
                  <a:srgbClr val="000000"/>
                </a:solidFill>
                <a:effectLst/>
              </a:rPr>
              <a:t>e:</a:t>
            </a:r>
          </a:p>
          <a:p>
            <a:pPr algn="just"/>
            <a:r>
              <a:rPr lang="pl-PL" sz="2000" b="0" dirty="0">
                <a:solidFill>
                  <a:srgbClr val="000000"/>
                </a:solidFill>
                <a:effectLst/>
              </a:rPr>
              <a:t>1) w budżetach organów prowadzących szkoły w wysokości </a:t>
            </a:r>
            <a:r>
              <a:rPr lang="pl-PL" sz="2000" b="1" dirty="0">
                <a:solidFill>
                  <a:srgbClr val="000000"/>
                </a:solidFill>
                <a:effectLst/>
              </a:rPr>
              <a:t>co najmniej 1% planowanych rocznych wynagrodzeń osobowych</a:t>
            </a:r>
            <a:r>
              <a:rPr lang="pl-PL" sz="2000" b="0" dirty="0">
                <a:solidFill>
                  <a:srgbClr val="000000"/>
                </a:solidFill>
                <a:effectLst/>
              </a:rPr>
              <a:t>, z przeznaczeniem na wypłaty nagród organów prowadzących szkoły i dyrektorów szkół;</a:t>
            </a:r>
          </a:p>
          <a:p>
            <a:pPr algn="just"/>
            <a:r>
              <a:rPr lang="pl-PL" sz="2000" b="0" dirty="0">
                <a:solidFill>
                  <a:srgbClr val="000000"/>
                </a:solidFill>
                <a:effectLst/>
              </a:rPr>
              <a:t>…</a:t>
            </a:r>
          </a:p>
          <a:p>
            <a:pPr algn="just"/>
            <a:r>
              <a:rPr lang="pl-PL" sz="2000" b="0" dirty="0">
                <a:solidFill>
                  <a:srgbClr val="000000"/>
                </a:solidFill>
                <a:effectLst/>
              </a:rPr>
              <a:t>W oparciu o ten zapis </a:t>
            </a:r>
            <a:r>
              <a:rPr lang="pl-PL" sz="2000" b="1" dirty="0">
                <a:solidFill>
                  <a:srgbClr val="000000"/>
                </a:solidFill>
                <a:effectLst/>
              </a:rPr>
              <a:t>powstawały regulaminy, które są uzgodnione w wyniku negocjacji ze związkami zawodowymi. Jednostronne zawieszanie ich realizacji oceniamy jako naruszenie prawa</a:t>
            </a:r>
            <a:r>
              <a:rPr lang="pl-PL" sz="2000" b="0" dirty="0">
                <a:solidFill>
                  <a:srgbClr val="000000"/>
                </a:solidFill>
                <a:effectLst/>
              </a:rPr>
              <a:t>, zwłaszcza że tzw. subwencja oświatowa jest przekazywana planowo </a:t>
            </a:r>
          </a:p>
          <a:p>
            <a:pPr algn="just"/>
            <a:r>
              <a:rPr lang="pl-PL" sz="2000" b="0" dirty="0">
                <a:solidFill>
                  <a:srgbClr val="000000"/>
                </a:solidFill>
                <a:effectLst/>
              </a:rPr>
              <a:t>i zawiera również środki na nagrody dla nauczycieli zgodnie z Kartą nauczyciela.</a:t>
            </a:r>
          </a:p>
          <a:p>
            <a:pPr algn="l"/>
            <a:r>
              <a:rPr lang="pl-PL" b="0" i="0" dirty="0">
                <a:solidFill>
                  <a:srgbClr val="000000"/>
                </a:solidFill>
                <a:effectLst/>
                <a:latin typeface="Lato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98493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Obraz 1" descr="http://playingdaily.pl/wp-content/uploads/2013/10/solidarnosc_logo_fu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038" y="6267225"/>
            <a:ext cx="1311967" cy="73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rostokąt 10"/>
          <p:cNvSpPr/>
          <p:nvPr/>
        </p:nvSpPr>
        <p:spPr>
          <a:xfrm>
            <a:off x="742119" y="305782"/>
            <a:ext cx="101909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KSZTAŁCENIE NA ODLEGŁOŚĆ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 czasie drugiej fali epidemii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107" name="Picture 11" descr="library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2889" y="4148007"/>
            <a:ext cx="1279111" cy="140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2" descr="logo sekcj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9" y="985917"/>
            <a:ext cx="12954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7172416" y="6461595"/>
            <a:ext cx="156321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8821003" y="102402"/>
            <a:ext cx="3370997" cy="122049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821003" y="220308"/>
            <a:ext cx="3098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Stanowisko 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Prezydium Sekcji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i="1" dirty="0">
                <a:solidFill>
                  <a:srgbClr val="C00000"/>
                </a:solidFill>
                <a:latin typeface="Calibri"/>
                <a:cs typeface="Arial" pitchFamily="34" charset="0"/>
              </a:rPr>
              <a:t>ws. Apelu do Premiera RP</a:t>
            </a: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 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Arial" pitchFamily="34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109299" y="127278"/>
            <a:ext cx="2299317" cy="9803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346076"/>
            <a:ext cx="2299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14 października 2020 r.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A39B80F-C7BA-478D-87D7-86CCECA0271D}"/>
              </a:ext>
            </a:extLst>
          </p:cNvPr>
          <p:cNvSpPr txBox="1"/>
          <p:nvPr/>
        </p:nvSpPr>
        <p:spPr>
          <a:xfrm>
            <a:off x="1484238" y="1130071"/>
            <a:ext cx="9622429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Prezydium Międzyregionalnej Sekcji Oświaty i Wychowania NSZZ „Solidarność” z siedzibą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w Gdańsku zdecydowanie popiera apel Prezydium KM w Gdańsku do Premiera RP …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w sprawie podjęcia decyzji dotyczących edukacji w czasie drugiej fali epidemii.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W związku z pogarszającą się sytuacją epidemiczną, Prezydium KM …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apeluje do Pana Premiera o podjęcie działań zmierzających do minimalizowania skutków epidemii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w szkołach i placówkach oświatowych.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Ponadto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zwracamy się o wprowadzenie nauczania hybrydowego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(np. tydzień zajęć stacjonarnych, tydzień kształcenia na odległość), co spowoduje znaczne zmniejszenie liczby uczniów jednocześnie przebywających w szkole, a tym samym w środkach komunikacji publicznej w związku z dojazdami do szkoły.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Zwracamy także uwagę na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konieczność skrócenia czasu oczekiwania na przeprowadzenie badania na obecność Covid-19 i jego wynik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Te wszystkie działania mogłyby zdecydowanie pomóc w opanowaniu bardzo trudnej sytuacji epidemicznej w naszym kraju i wpłynęłyby na obniżenie liczby osób zakażonych Covid-19.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5046560-B752-43B0-9ED8-9FF5FD78D3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99316" y="6518414"/>
            <a:ext cx="8449788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324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0286" y="3348507"/>
            <a:ext cx="2381908" cy="3169907"/>
          </a:xfrm>
          <a:prstGeom prst="rect">
            <a:avLst/>
          </a:prstGeom>
        </p:spPr>
      </p:pic>
      <p:pic>
        <p:nvPicPr>
          <p:cNvPr id="4106" name="Obraz 1" descr="http://playingdaily.pl/wp-content/uploads/2013/10/solidarnosc_logo_fu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038" y="6267225"/>
            <a:ext cx="1311967" cy="73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rostokąt 10"/>
          <p:cNvSpPr/>
          <p:nvPr/>
        </p:nvSpPr>
        <p:spPr>
          <a:xfrm>
            <a:off x="742119" y="305782"/>
            <a:ext cx="101909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KALENDARIUM 40-lecia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108" name="Picture 12" descr="logo sekcj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9" y="985917"/>
            <a:ext cx="12954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7172416" y="6461595"/>
            <a:ext cx="156321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8821003" y="102402"/>
            <a:ext cx="3234947" cy="8900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821003" y="363983"/>
            <a:ext cx="3098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Podziękowanie Sekcji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Arial" pitchFamily="34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109299" y="127278"/>
            <a:ext cx="2299317" cy="9803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346076"/>
            <a:ext cx="2299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14 października 2020 r.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A39B80F-C7BA-478D-87D7-86CCECA0271D}"/>
              </a:ext>
            </a:extLst>
          </p:cNvPr>
          <p:cNvSpPr txBox="1"/>
          <p:nvPr/>
        </p:nvSpPr>
        <p:spPr>
          <a:xfrm>
            <a:off x="1613026" y="1791336"/>
            <a:ext cx="9622429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pl-PL" dirty="0">
                <a:solidFill>
                  <a:srgbClr val="333333"/>
                </a:solidFill>
              </a:rPr>
              <a:t>W imieniu Międzyregionalnej Sekcji Oświaty i Wychowania NSZZ „Solidarność” z siedzibą w Gdańsku serdecznie dziękuję za wydanie publikacji pt. „Kalendarium 40-lecia Komisji Zakładowej/Międzyzakładowej Pracowników Oświaty i Wychowania NSZZ </a:t>
            </a:r>
            <a:r>
              <a:rPr lang="pl-PL" i="1" dirty="0">
                <a:solidFill>
                  <a:srgbClr val="333333"/>
                </a:solidFill>
              </a:rPr>
              <a:t>Solidarność </a:t>
            </a:r>
            <a:r>
              <a:rPr lang="pl-PL" dirty="0">
                <a:solidFill>
                  <a:srgbClr val="333333"/>
                </a:solidFill>
              </a:rPr>
              <a:t>w Gdańsku”.</a:t>
            </a:r>
          </a:p>
          <a:p>
            <a:pPr lvl="0" algn="ctr">
              <a:defRPr/>
            </a:pPr>
            <a:endParaRPr lang="pl-PL" dirty="0">
              <a:solidFill>
                <a:srgbClr val="333333"/>
              </a:solidFill>
            </a:endParaRPr>
          </a:p>
          <a:p>
            <a:pPr lvl="0" algn="ctr">
              <a:defRPr/>
            </a:pPr>
            <a:r>
              <a:rPr lang="pl-PL" b="1" dirty="0">
                <a:solidFill>
                  <a:srgbClr val="333333"/>
                </a:solidFill>
              </a:rPr>
              <a:t>Zdaję sobie sprawę, że tak wiele dla powstania oświatowej „Solidarności”, </a:t>
            </a:r>
          </a:p>
          <a:p>
            <a:pPr lvl="0" algn="ctr">
              <a:defRPr/>
            </a:pPr>
            <a:r>
              <a:rPr lang="pl-PL" b="1" dirty="0">
                <a:solidFill>
                  <a:srgbClr val="333333"/>
                </a:solidFill>
              </a:rPr>
              <a:t>także w wymiarze ogólnopolskim, zaczęło się w Gdańsku, szczególnie po strajku </a:t>
            </a:r>
          </a:p>
          <a:p>
            <a:pPr lvl="0" algn="ctr">
              <a:defRPr/>
            </a:pPr>
            <a:r>
              <a:rPr lang="pl-PL" b="1" dirty="0">
                <a:solidFill>
                  <a:srgbClr val="333333"/>
                </a:solidFill>
              </a:rPr>
              <a:t>w listopadzie 1980 roku. </a:t>
            </a:r>
          </a:p>
          <a:p>
            <a:pPr lvl="0" algn="ctr">
              <a:defRPr/>
            </a:pPr>
            <a:r>
              <a:rPr lang="pl-PL" b="1" dirty="0">
                <a:solidFill>
                  <a:srgbClr val="333333"/>
                </a:solidFill>
              </a:rPr>
              <a:t>Dobrze, że zebrana została dokumentacja, pisma, zdjęcia, kalendarium tych 40 lat. </a:t>
            </a:r>
          </a:p>
          <a:p>
            <a:pPr lvl="0" algn="ctr">
              <a:defRPr/>
            </a:pPr>
            <a:r>
              <a:rPr lang="pl-PL" b="1" dirty="0">
                <a:solidFill>
                  <a:srgbClr val="333333"/>
                </a:solidFill>
              </a:rPr>
              <a:t>Ale też bardzo różnorodna, ciekawa codzienna działalność tak dużej organizacji związkowej.</a:t>
            </a:r>
          </a:p>
          <a:p>
            <a:pPr lvl="0" algn="ctr">
              <a:defRPr/>
            </a:pPr>
            <a:r>
              <a:rPr lang="pl-PL" b="1" dirty="0">
                <a:solidFill>
                  <a:srgbClr val="333333"/>
                </a:solidFill>
              </a:rPr>
              <a:t>…</a:t>
            </a:r>
          </a:p>
          <a:p>
            <a:pPr lvl="0" algn="ctr">
              <a:defRPr/>
            </a:pPr>
            <a:r>
              <a:rPr lang="pl-PL" b="1" dirty="0">
                <a:solidFill>
                  <a:srgbClr val="333333"/>
                </a:solidFill>
              </a:rPr>
              <a:t>W przekonaniu naszej Sekcji niezwykle ważna, oprócz codziennych działań na rzecz członków  „Solidarności”, ich warunków pracy i płacy, jest dbałość o pamięć historii, </a:t>
            </a:r>
          </a:p>
          <a:p>
            <a:pPr lvl="0" algn="ctr">
              <a:defRPr/>
            </a:pPr>
            <a:r>
              <a:rPr lang="pl-PL" b="1" dirty="0">
                <a:solidFill>
                  <a:srgbClr val="333333"/>
                </a:solidFill>
              </a:rPr>
              <a:t>także naszego Związku. Stąd tym bardziej te słowa uznania. </a:t>
            </a: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5046560-B752-43B0-9ED8-9FF5FD78D3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99316" y="6518414"/>
            <a:ext cx="8449788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3744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5847</TotalTime>
  <Words>3606</Words>
  <Application>Microsoft Office PowerPoint</Application>
  <PresentationFormat>Panoramiczny</PresentationFormat>
  <Paragraphs>285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Lato</vt:lpstr>
      <vt:lpstr>Open Sans</vt:lpstr>
      <vt:lpstr>Motyw pakietu Office</vt:lpstr>
      <vt:lpstr>1_Motyw pakietu Office</vt:lpstr>
      <vt:lpstr>Międzyregionalna Sekcja Oświaty i Wychowania NSZZ                 z siedzibą w Gdańsku  Z prac Prezydium Sekcji w okresie wrzesień 2020 – styczeń 2021 19 stycznia 2021 r.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Region Gdański NSZZ Solidarność</dc:creator>
  <cp:lastModifiedBy>Region Gdański NSZZ Solidarność</cp:lastModifiedBy>
  <cp:revision>102</cp:revision>
  <dcterms:created xsi:type="dcterms:W3CDTF">2020-12-04T13:12:50Z</dcterms:created>
  <dcterms:modified xsi:type="dcterms:W3CDTF">2021-01-21T09:42:23Z</dcterms:modified>
</cp:coreProperties>
</file>